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51"/>
  </p:notesMasterIdLst>
  <p:sldIdLst>
    <p:sldId id="285" r:id="rId4"/>
    <p:sldId id="284" r:id="rId5"/>
    <p:sldId id="256" r:id="rId6"/>
    <p:sldId id="278" r:id="rId7"/>
    <p:sldId id="260" r:id="rId8"/>
    <p:sldId id="276" r:id="rId9"/>
    <p:sldId id="277" r:id="rId10"/>
    <p:sldId id="313" r:id="rId11"/>
    <p:sldId id="318" r:id="rId12"/>
    <p:sldId id="309" r:id="rId13"/>
    <p:sldId id="310" r:id="rId14"/>
    <p:sldId id="311" r:id="rId15"/>
    <p:sldId id="312" r:id="rId16"/>
    <p:sldId id="314" r:id="rId17"/>
    <p:sldId id="298" r:id="rId18"/>
    <p:sldId id="299" r:id="rId19"/>
    <p:sldId id="315" r:id="rId20"/>
    <p:sldId id="265" r:id="rId21"/>
    <p:sldId id="264" r:id="rId22"/>
    <p:sldId id="279" r:id="rId23"/>
    <p:sldId id="302" r:id="rId24"/>
    <p:sldId id="303" r:id="rId25"/>
    <p:sldId id="281" r:id="rId26"/>
    <p:sldId id="273" r:id="rId27"/>
    <p:sldId id="272" r:id="rId28"/>
    <p:sldId id="316" r:id="rId29"/>
    <p:sldId id="282" r:id="rId30"/>
    <p:sldId id="289" r:id="rId31"/>
    <p:sldId id="288" r:id="rId32"/>
    <p:sldId id="306" r:id="rId33"/>
    <p:sldId id="319" r:id="rId34"/>
    <p:sldId id="320" r:id="rId35"/>
    <p:sldId id="321" r:id="rId36"/>
    <p:sldId id="322" r:id="rId37"/>
    <p:sldId id="290" r:id="rId38"/>
    <p:sldId id="300" r:id="rId39"/>
    <p:sldId id="301" r:id="rId40"/>
    <p:sldId id="323" r:id="rId41"/>
    <p:sldId id="325" r:id="rId42"/>
    <p:sldId id="324" r:id="rId43"/>
    <p:sldId id="286" r:id="rId44"/>
    <p:sldId id="293" r:id="rId45"/>
    <p:sldId id="287" r:id="rId46"/>
    <p:sldId id="283" r:id="rId47"/>
    <p:sldId id="307" r:id="rId48"/>
    <p:sldId id="317" r:id="rId49"/>
    <p:sldId id="274" r:id="rId50"/>
  </p:sldIdLst>
  <p:sldSz cx="12192000" cy="6858000"/>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3D4"/>
    <a:srgbClr val="FA3BBE"/>
    <a:srgbClr val="ECA4E3"/>
    <a:srgbClr val="BD92DE"/>
    <a:srgbClr val="266678"/>
    <a:srgbClr val="1BD4F9"/>
    <a:srgbClr val="F6D2F2"/>
    <a:srgbClr val="69E3FB"/>
    <a:srgbClr val="F7F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45252" autoAdjust="0"/>
  </p:normalViewPr>
  <p:slideViewPr>
    <p:cSldViewPr snapToGrid="0">
      <p:cViewPr varScale="1">
        <p:scale>
          <a:sx n="40" d="100"/>
          <a:sy n="40" d="100"/>
        </p:scale>
        <p:origin x="2496"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316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26FEB5-E8B9-414D-A58F-19F5EF50C6C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2D9057B3-3A95-429D-A994-72B7619C4503}">
      <dgm:prSet phldrT="[Text]"/>
      <dgm:spPr>
        <a:ln>
          <a:solidFill>
            <a:schemeClr val="tx1"/>
          </a:solidFill>
        </a:ln>
      </dgm:spPr>
      <dgm:t>
        <a:bodyPr/>
        <a:lstStyle/>
        <a:p>
          <a:r>
            <a:rPr lang="en-US" dirty="0">
              <a:latin typeface="Georgia" panose="02040502050405020303" pitchFamily="18" charset="0"/>
            </a:rPr>
            <a:t>Outcomes</a:t>
          </a:r>
        </a:p>
      </dgm:t>
    </dgm:pt>
    <dgm:pt modelId="{DBA125E0-0792-4F2D-8415-F0570C27232B}" type="parTrans" cxnId="{4E2DD11B-DFEE-441C-BBD3-54CEC1F878D5}">
      <dgm:prSet/>
      <dgm:spPr/>
      <dgm:t>
        <a:bodyPr/>
        <a:lstStyle/>
        <a:p>
          <a:endParaRPr lang="en-US"/>
        </a:p>
      </dgm:t>
    </dgm:pt>
    <dgm:pt modelId="{6ED211BD-E3D0-439A-A154-70A80C0CBDC1}" type="sibTrans" cxnId="{4E2DD11B-DFEE-441C-BBD3-54CEC1F878D5}">
      <dgm:prSet/>
      <dgm:spPr/>
      <dgm:t>
        <a:bodyPr/>
        <a:lstStyle/>
        <a:p>
          <a:endParaRPr lang="en-US"/>
        </a:p>
      </dgm:t>
    </dgm:pt>
    <dgm:pt modelId="{062E9B9E-3388-4BC6-AA94-007EC722951B}">
      <dgm:prSet phldrT="[Text]"/>
      <dgm:spPr>
        <a:solidFill>
          <a:srgbClr val="59CAEA"/>
        </a:solidFill>
        <a:ln>
          <a:solidFill>
            <a:schemeClr val="tx1"/>
          </a:solidFill>
        </a:ln>
      </dgm:spPr>
      <dgm:t>
        <a:bodyPr/>
        <a:lstStyle/>
        <a:p>
          <a:r>
            <a:rPr lang="en-US" dirty="0">
              <a:latin typeface="Georgia" panose="02040502050405020303" pitchFamily="18" charset="0"/>
            </a:rPr>
            <a:t>Realistic picture using everyday settings</a:t>
          </a:r>
        </a:p>
      </dgm:t>
    </dgm:pt>
    <dgm:pt modelId="{326255A3-6D43-4053-8C5C-0429B54FF3D5}" type="parTrans" cxnId="{114F45C8-5071-44F6-96BD-B54365A760C7}">
      <dgm:prSet/>
      <dgm:spPr>
        <a:solidFill>
          <a:srgbClr val="59CAEA"/>
        </a:solidFill>
        <a:ln>
          <a:solidFill>
            <a:schemeClr val="tx1"/>
          </a:solidFill>
        </a:ln>
      </dgm:spPr>
      <dgm:t>
        <a:bodyPr/>
        <a:lstStyle/>
        <a:p>
          <a:endParaRPr lang="en-US"/>
        </a:p>
      </dgm:t>
    </dgm:pt>
    <dgm:pt modelId="{B6C906BB-604B-4164-9F0B-9879C39B85A9}" type="sibTrans" cxnId="{114F45C8-5071-44F6-96BD-B54365A760C7}">
      <dgm:prSet/>
      <dgm:spPr/>
      <dgm:t>
        <a:bodyPr/>
        <a:lstStyle/>
        <a:p>
          <a:endParaRPr lang="en-US"/>
        </a:p>
      </dgm:t>
    </dgm:pt>
    <dgm:pt modelId="{24ACBFCB-E71C-45E3-A0AE-10D10B550AD9}">
      <dgm:prSet phldrT="[Text]"/>
      <dgm:spPr>
        <a:solidFill>
          <a:srgbClr val="F9C5CD"/>
        </a:solidFill>
        <a:ln>
          <a:solidFill>
            <a:schemeClr val="tx1"/>
          </a:solidFill>
        </a:ln>
      </dgm:spPr>
      <dgm:t>
        <a:bodyPr/>
        <a:lstStyle/>
        <a:p>
          <a:r>
            <a:rPr lang="en-US" dirty="0">
              <a:latin typeface="Georgia" panose="02040502050405020303" pitchFamily="18" charset="0"/>
            </a:rPr>
            <a:t>Functional and individualized </a:t>
          </a:r>
        </a:p>
      </dgm:t>
    </dgm:pt>
    <dgm:pt modelId="{B955BBDD-F2DD-459F-8AA2-E3F479A3A37B}" type="parTrans" cxnId="{603CE1BC-E7D2-46E1-9212-FF30345252C3}">
      <dgm:prSet/>
      <dgm:spPr>
        <a:solidFill>
          <a:srgbClr val="F9C5CD"/>
        </a:solidFill>
        <a:ln>
          <a:solidFill>
            <a:schemeClr val="tx1"/>
          </a:solidFill>
        </a:ln>
      </dgm:spPr>
      <dgm:t>
        <a:bodyPr/>
        <a:lstStyle/>
        <a:p>
          <a:endParaRPr lang="en-US"/>
        </a:p>
      </dgm:t>
    </dgm:pt>
    <dgm:pt modelId="{7FE721CA-021A-40D0-80AE-DFD549A56422}" type="sibTrans" cxnId="{603CE1BC-E7D2-46E1-9212-FF30345252C3}">
      <dgm:prSet/>
      <dgm:spPr/>
      <dgm:t>
        <a:bodyPr/>
        <a:lstStyle/>
        <a:p>
          <a:endParaRPr lang="en-US"/>
        </a:p>
      </dgm:t>
    </dgm:pt>
    <dgm:pt modelId="{946EEF83-F1EE-4AF1-BFE5-476B67B9B598}">
      <dgm:prSet phldrT="[Text]"/>
      <dgm:spPr>
        <a:solidFill>
          <a:schemeClr val="tx2">
            <a:lumMod val="40000"/>
            <a:lumOff val="60000"/>
          </a:schemeClr>
        </a:solidFill>
        <a:ln>
          <a:solidFill>
            <a:schemeClr val="tx1"/>
          </a:solidFill>
        </a:ln>
      </dgm:spPr>
      <dgm:t>
        <a:bodyPr/>
        <a:lstStyle/>
        <a:p>
          <a:r>
            <a:rPr lang="en-US" dirty="0">
              <a:latin typeface="Georgia" panose="02040502050405020303" pitchFamily="18" charset="0"/>
            </a:rPr>
            <a:t>Recommends EI services and supports</a:t>
          </a:r>
        </a:p>
      </dgm:t>
    </dgm:pt>
    <dgm:pt modelId="{FBD09711-5610-4A51-AE17-8E84DB2F5C57}" type="parTrans" cxnId="{499A0C0F-B360-4363-A1D1-70CB2FECE98F}">
      <dgm:prSet/>
      <dgm:spPr>
        <a:solidFill>
          <a:schemeClr val="tx2">
            <a:lumMod val="40000"/>
            <a:lumOff val="60000"/>
          </a:schemeClr>
        </a:solidFill>
        <a:ln>
          <a:solidFill>
            <a:schemeClr val="tx1"/>
          </a:solidFill>
        </a:ln>
      </dgm:spPr>
      <dgm:t>
        <a:bodyPr/>
        <a:lstStyle/>
        <a:p>
          <a:endParaRPr lang="en-US"/>
        </a:p>
      </dgm:t>
    </dgm:pt>
    <dgm:pt modelId="{544BAC47-12E8-4EB1-B26B-DA2A01C7DB5A}" type="sibTrans" cxnId="{499A0C0F-B360-4363-A1D1-70CB2FECE98F}">
      <dgm:prSet/>
      <dgm:spPr/>
      <dgm:t>
        <a:bodyPr/>
        <a:lstStyle/>
        <a:p>
          <a:endParaRPr lang="en-US"/>
        </a:p>
      </dgm:t>
    </dgm:pt>
    <dgm:pt modelId="{F3694E6E-7631-4BBB-AD6F-0781E1041483}" type="pres">
      <dgm:prSet presAssocID="{7026FEB5-E8B9-414D-A58F-19F5EF50C6C5}" presName="cycle" presStyleCnt="0">
        <dgm:presLayoutVars>
          <dgm:chMax val="1"/>
          <dgm:dir/>
          <dgm:animLvl val="ctr"/>
          <dgm:resizeHandles val="exact"/>
        </dgm:presLayoutVars>
      </dgm:prSet>
      <dgm:spPr/>
    </dgm:pt>
    <dgm:pt modelId="{A07E1C29-74E3-4A7E-94B0-390E6DD8F226}" type="pres">
      <dgm:prSet presAssocID="{2D9057B3-3A95-429D-A994-72B7619C4503}" presName="centerShape" presStyleLbl="node0" presStyleIdx="0" presStyleCnt="1" custScaleX="105662" custScaleY="104447" custLinFactNeighborX="1017" custLinFactNeighborY="-39627"/>
      <dgm:spPr/>
    </dgm:pt>
    <dgm:pt modelId="{2AA2951D-DFE6-41FC-975F-CEE9C2264765}" type="pres">
      <dgm:prSet presAssocID="{326255A3-6D43-4053-8C5C-0429B54FF3D5}" presName="parTrans" presStyleLbl="bgSibTrans2D1" presStyleIdx="0" presStyleCnt="3" custLinFactNeighborX="9928" custLinFactNeighborY="46481"/>
      <dgm:spPr/>
    </dgm:pt>
    <dgm:pt modelId="{30129AAE-1BD5-45A8-8931-B12DE2E46F6C}" type="pres">
      <dgm:prSet presAssocID="{062E9B9E-3388-4BC6-AA94-007EC722951B}" presName="node" presStyleLbl="node1" presStyleIdx="0" presStyleCnt="3" custRadScaleRad="90323" custRadScaleInc="-16834">
        <dgm:presLayoutVars>
          <dgm:bulletEnabled val="1"/>
        </dgm:presLayoutVars>
      </dgm:prSet>
      <dgm:spPr/>
    </dgm:pt>
    <dgm:pt modelId="{C9A8D66F-21D1-4FDD-A2E5-52B919D6A320}" type="pres">
      <dgm:prSet presAssocID="{B955BBDD-F2DD-459F-8AA2-E3F479A3A37B}" presName="parTrans" presStyleLbl="bgSibTrans2D1" presStyleIdx="1" presStyleCnt="3"/>
      <dgm:spPr/>
    </dgm:pt>
    <dgm:pt modelId="{AE45829F-B341-402D-8CCA-C38B566A7822}" type="pres">
      <dgm:prSet presAssocID="{24ACBFCB-E71C-45E3-A0AE-10D10B550AD9}" presName="node" presStyleLbl="node1" presStyleIdx="1" presStyleCnt="3" custRadScaleRad="7478" custRadScaleInc="270950">
        <dgm:presLayoutVars>
          <dgm:bulletEnabled val="1"/>
        </dgm:presLayoutVars>
      </dgm:prSet>
      <dgm:spPr/>
    </dgm:pt>
    <dgm:pt modelId="{D20E6417-CEA3-4BD0-84E4-206CB0D60659}" type="pres">
      <dgm:prSet presAssocID="{FBD09711-5610-4A51-AE17-8E84DB2F5C57}" presName="parTrans" presStyleLbl="bgSibTrans2D1" presStyleIdx="2" presStyleCnt="3" custLinFactNeighborX="-21309" custLinFactNeighborY="47469"/>
      <dgm:spPr/>
    </dgm:pt>
    <dgm:pt modelId="{437A4207-60E5-4382-9304-AA00C960E863}" type="pres">
      <dgm:prSet presAssocID="{946EEF83-F1EE-4AF1-BFE5-476B67B9B598}" presName="node" presStyleLbl="node1" presStyleIdx="2" presStyleCnt="3" custRadScaleRad="89018" custRadScaleInc="20999">
        <dgm:presLayoutVars>
          <dgm:bulletEnabled val="1"/>
        </dgm:presLayoutVars>
      </dgm:prSet>
      <dgm:spPr/>
    </dgm:pt>
  </dgm:ptLst>
  <dgm:cxnLst>
    <dgm:cxn modelId="{499A0C0F-B360-4363-A1D1-70CB2FECE98F}" srcId="{2D9057B3-3A95-429D-A994-72B7619C4503}" destId="{946EEF83-F1EE-4AF1-BFE5-476B67B9B598}" srcOrd="2" destOrd="0" parTransId="{FBD09711-5610-4A51-AE17-8E84DB2F5C57}" sibTransId="{544BAC47-12E8-4EB1-B26B-DA2A01C7DB5A}"/>
    <dgm:cxn modelId="{4E2DD11B-DFEE-441C-BBD3-54CEC1F878D5}" srcId="{7026FEB5-E8B9-414D-A58F-19F5EF50C6C5}" destId="{2D9057B3-3A95-429D-A994-72B7619C4503}" srcOrd="0" destOrd="0" parTransId="{DBA125E0-0792-4F2D-8415-F0570C27232B}" sibTransId="{6ED211BD-E3D0-439A-A154-70A80C0CBDC1}"/>
    <dgm:cxn modelId="{3FF4FF42-13DF-4AD9-8B7B-3413BEB775D1}" type="presOf" srcId="{946EEF83-F1EE-4AF1-BFE5-476B67B9B598}" destId="{437A4207-60E5-4382-9304-AA00C960E863}" srcOrd="0" destOrd="0" presId="urn:microsoft.com/office/officeart/2005/8/layout/radial4"/>
    <dgm:cxn modelId="{72388168-BC66-477B-BF4F-87FAE39B5754}" type="presOf" srcId="{FBD09711-5610-4A51-AE17-8E84DB2F5C57}" destId="{D20E6417-CEA3-4BD0-84E4-206CB0D60659}" srcOrd="0" destOrd="0" presId="urn:microsoft.com/office/officeart/2005/8/layout/radial4"/>
    <dgm:cxn modelId="{4F50C956-9856-4757-AC91-BBD53AC47B60}" type="presOf" srcId="{24ACBFCB-E71C-45E3-A0AE-10D10B550AD9}" destId="{AE45829F-B341-402D-8CCA-C38B566A7822}" srcOrd="0" destOrd="0" presId="urn:microsoft.com/office/officeart/2005/8/layout/radial4"/>
    <dgm:cxn modelId="{FFE8BD88-3CB4-4C8A-8FD6-F06817F719BB}" type="presOf" srcId="{B955BBDD-F2DD-459F-8AA2-E3F479A3A37B}" destId="{C9A8D66F-21D1-4FDD-A2E5-52B919D6A320}" srcOrd="0" destOrd="0" presId="urn:microsoft.com/office/officeart/2005/8/layout/radial4"/>
    <dgm:cxn modelId="{156AD4A8-40B2-4CB8-A793-F08996F322CA}" type="presOf" srcId="{2D9057B3-3A95-429D-A994-72B7619C4503}" destId="{A07E1C29-74E3-4A7E-94B0-390E6DD8F226}" srcOrd="0" destOrd="0" presId="urn:microsoft.com/office/officeart/2005/8/layout/radial4"/>
    <dgm:cxn modelId="{603CE1BC-E7D2-46E1-9212-FF30345252C3}" srcId="{2D9057B3-3A95-429D-A994-72B7619C4503}" destId="{24ACBFCB-E71C-45E3-A0AE-10D10B550AD9}" srcOrd="1" destOrd="0" parTransId="{B955BBDD-F2DD-459F-8AA2-E3F479A3A37B}" sibTransId="{7FE721CA-021A-40D0-80AE-DFD549A56422}"/>
    <dgm:cxn modelId="{114F45C8-5071-44F6-96BD-B54365A760C7}" srcId="{2D9057B3-3A95-429D-A994-72B7619C4503}" destId="{062E9B9E-3388-4BC6-AA94-007EC722951B}" srcOrd="0" destOrd="0" parTransId="{326255A3-6D43-4053-8C5C-0429B54FF3D5}" sibTransId="{B6C906BB-604B-4164-9F0B-9879C39B85A9}"/>
    <dgm:cxn modelId="{723BFBE6-1E6A-4D20-A162-2F5A9592B4FC}" type="presOf" srcId="{7026FEB5-E8B9-414D-A58F-19F5EF50C6C5}" destId="{F3694E6E-7631-4BBB-AD6F-0781E1041483}" srcOrd="0" destOrd="0" presId="urn:microsoft.com/office/officeart/2005/8/layout/radial4"/>
    <dgm:cxn modelId="{215172EA-6CBC-46C8-A764-C662D2692B34}" type="presOf" srcId="{062E9B9E-3388-4BC6-AA94-007EC722951B}" destId="{30129AAE-1BD5-45A8-8931-B12DE2E46F6C}" srcOrd="0" destOrd="0" presId="urn:microsoft.com/office/officeart/2005/8/layout/radial4"/>
    <dgm:cxn modelId="{87C965F2-7937-4223-A00D-54CDA95FD2B8}" type="presOf" srcId="{326255A3-6D43-4053-8C5C-0429B54FF3D5}" destId="{2AA2951D-DFE6-41FC-975F-CEE9C2264765}" srcOrd="0" destOrd="0" presId="urn:microsoft.com/office/officeart/2005/8/layout/radial4"/>
    <dgm:cxn modelId="{1AFDFF68-69E8-40F0-9899-C1F28BC44F6C}" type="presParOf" srcId="{F3694E6E-7631-4BBB-AD6F-0781E1041483}" destId="{A07E1C29-74E3-4A7E-94B0-390E6DD8F226}" srcOrd="0" destOrd="0" presId="urn:microsoft.com/office/officeart/2005/8/layout/radial4"/>
    <dgm:cxn modelId="{3660DC5C-9FC1-49EB-B6E7-3A70660DA426}" type="presParOf" srcId="{F3694E6E-7631-4BBB-AD6F-0781E1041483}" destId="{2AA2951D-DFE6-41FC-975F-CEE9C2264765}" srcOrd="1" destOrd="0" presId="urn:microsoft.com/office/officeart/2005/8/layout/radial4"/>
    <dgm:cxn modelId="{6434777C-2B59-464D-8A55-DB9B1A188337}" type="presParOf" srcId="{F3694E6E-7631-4BBB-AD6F-0781E1041483}" destId="{30129AAE-1BD5-45A8-8931-B12DE2E46F6C}" srcOrd="2" destOrd="0" presId="urn:microsoft.com/office/officeart/2005/8/layout/radial4"/>
    <dgm:cxn modelId="{CCCC5E29-20F7-4A67-A4D0-F9EE3597FBB3}" type="presParOf" srcId="{F3694E6E-7631-4BBB-AD6F-0781E1041483}" destId="{C9A8D66F-21D1-4FDD-A2E5-52B919D6A320}" srcOrd="3" destOrd="0" presId="urn:microsoft.com/office/officeart/2005/8/layout/radial4"/>
    <dgm:cxn modelId="{96DDB862-5FCB-4544-84CB-7978D6CBADF0}" type="presParOf" srcId="{F3694E6E-7631-4BBB-AD6F-0781E1041483}" destId="{AE45829F-B341-402D-8CCA-C38B566A7822}" srcOrd="4" destOrd="0" presId="urn:microsoft.com/office/officeart/2005/8/layout/radial4"/>
    <dgm:cxn modelId="{64052A6A-64EE-4C12-9C38-553C12111187}" type="presParOf" srcId="{F3694E6E-7631-4BBB-AD6F-0781E1041483}" destId="{D20E6417-CEA3-4BD0-84E4-206CB0D60659}" srcOrd="5" destOrd="0" presId="urn:microsoft.com/office/officeart/2005/8/layout/radial4"/>
    <dgm:cxn modelId="{61E6E95C-6B3A-49CF-9AD8-20B1D1C6C26C}" type="presParOf" srcId="{F3694E6E-7631-4BBB-AD6F-0781E1041483}" destId="{437A4207-60E5-4382-9304-AA00C960E86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DA7839-B58D-43A1-B632-66DA17553431}" type="doc">
      <dgm:prSet loTypeId="urn:microsoft.com/office/officeart/2005/8/layout/vList3" loCatId="list" qsTypeId="urn:microsoft.com/office/officeart/2005/8/quickstyle/simple1" qsCatId="simple" csTypeId="urn:microsoft.com/office/officeart/2005/8/colors/accent1_2" csCatId="accent1" phldr="1"/>
      <dgm:spPr/>
    </dgm:pt>
    <dgm:pt modelId="{73529FF2-A9A5-430C-8679-A7964D79D750}">
      <dgm:prSet phldrT="[Text]" custT="1"/>
      <dgm:spPr>
        <a:ln>
          <a:solidFill>
            <a:schemeClr val="tx1"/>
          </a:solidFill>
        </a:ln>
      </dgm:spPr>
      <dgm:t>
        <a:bodyPr/>
        <a:lstStyle/>
        <a:p>
          <a:r>
            <a:rPr lang="en-US" sz="2400" dirty="0">
              <a:latin typeface="Georgia" panose="02040502050405020303" pitchFamily="18" charset="0"/>
            </a:rPr>
            <a:t>What is necessary to support a child’s caregivers in meeting an outcome? (McWilliam, 2010)</a:t>
          </a:r>
        </a:p>
      </dgm:t>
    </dgm:pt>
    <dgm:pt modelId="{F8388164-DD49-4065-88E7-9F9607ED7A3B}" type="parTrans" cxnId="{C97CEB39-4C7C-4C66-80B5-E3D63968C7E4}">
      <dgm:prSet/>
      <dgm:spPr/>
      <dgm:t>
        <a:bodyPr/>
        <a:lstStyle/>
        <a:p>
          <a:endParaRPr lang="en-US"/>
        </a:p>
      </dgm:t>
    </dgm:pt>
    <dgm:pt modelId="{BA68E169-6B90-4D11-8BAA-150D304FEF32}" type="sibTrans" cxnId="{C97CEB39-4C7C-4C66-80B5-E3D63968C7E4}">
      <dgm:prSet/>
      <dgm:spPr/>
      <dgm:t>
        <a:bodyPr/>
        <a:lstStyle/>
        <a:p>
          <a:endParaRPr lang="en-US"/>
        </a:p>
      </dgm:t>
    </dgm:pt>
    <dgm:pt modelId="{62A4D05D-4790-402A-8E3D-A364D4A7C0D9}">
      <dgm:prSet phldrT="[Text]" custT="1"/>
      <dgm:spPr>
        <a:ln>
          <a:solidFill>
            <a:schemeClr val="tx1"/>
          </a:solidFill>
        </a:ln>
      </dgm:spPr>
      <dgm:t>
        <a:bodyPr/>
        <a:lstStyle/>
        <a:p>
          <a:r>
            <a:rPr lang="en-US" sz="2400" dirty="0">
              <a:latin typeface="Georgia" panose="02040502050405020303" pitchFamily="18" charset="0"/>
            </a:rPr>
            <a:t>What intensity of this service is needed to address the outcome? (McWilliam, 2010)</a:t>
          </a:r>
        </a:p>
      </dgm:t>
    </dgm:pt>
    <dgm:pt modelId="{B2286641-F997-4FD0-9D50-06DD08E1F195}" type="parTrans" cxnId="{2B4015B2-CC9B-484E-8D58-D431531B65BD}">
      <dgm:prSet/>
      <dgm:spPr/>
      <dgm:t>
        <a:bodyPr/>
        <a:lstStyle/>
        <a:p>
          <a:endParaRPr lang="en-US"/>
        </a:p>
      </dgm:t>
    </dgm:pt>
    <dgm:pt modelId="{6B800D4D-6B8C-46D4-9203-42AC0EC9F4A1}" type="sibTrans" cxnId="{2B4015B2-CC9B-484E-8D58-D431531B65BD}">
      <dgm:prSet/>
      <dgm:spPr/>
      <dgm:t>
        <a:bodyPr/>
        <a:lstStyle/>
        <a:p>
          <a:endParaRPr lang="en-US"/>
        </a:p>
      </dgm:t>
    </dgm:pt>
    <dgm:pt modelId="{C941A888-A8DB-4BAD-94BE-471F52240D58}">
      <dgm:prSet phldrT="[Text]" custT="1"/>
      <dgm:spPr>
        <a:ln>
          <a:solidFill>
            <a:schemeClr val="tx1"/>
          </a:solidFill>
        </a:ln>
      </dgm:spPr>
      <dgm:t>
        <a:bodyPr/>
        <a:lstStyle/>
        <a:p>
          <a:r>
            <a:rPr lang="en-US" sz="2000" dirty="0">
              <a:latin typeface="Georgia" panose="02040502050405020303" pitchFamily="18" charset="0"/>
            </a:rPr>
            <a:t>What additional services are needed to help the primary service provider support the caregivers in carrying out interventions to meet outcomes (when using a trans-disciplinary approach) (McWilliam, 2010)</a:t>
          </a:r>
        </a:p>
      </dgm:t>
    </dgm:pt>
    <dgm:pt modelId="{05E63836-952A-4499-B124-CDE4D4FD9D9B}" type="parTrans" cxnId="{53D8BCEC-8362-4973-BA4C-C695B4434548}">
      <dgm:prSet/>
      <dgm:spPr/>
      <dgm:t>
        <a:bodyPr/>
        <a:lstStyle/>
        <a:p>
          <a:endParaRPr lang="en-US"/>
        </a:p>
      </dgm:t>
    </dgm:pt>
    <dgm:pt modelId="{778826A5-729E-4FD2-8B6B-54C593E4CCA0}" type="sibTrans" cxnId="{53D8BCEC-8362-4973-BA4C-C695B4434548}">
      <dgm:prSet/>
      <dgm:spPr/>
      <dgm:t>
        <a:bodyPr/>
        <a:lstStyle/>
        <a:p>
          <a:endParaRPr lang="en-US"/>
        </a:p>
      </dgm:t>
    </dgm:pt>
    <dgm:pt modelId="{6A54DAA7-3005-4652-8FC7-2F5CD60E05F2}" type="pres">
      <dgm:prSet presAssocID="{51DA7839-B58D-43A1-B632-66DA17553431}" presName="linearFlow" presStyleCnt="0">
        <dgm:presLayoutVars>
          <dgm:dir/>
          <dgm:resizeHandles val="exact"/>
        </dgm:presLayoutVars>
      </dgm:prSet>
      <dgm:spPr/>
    </dgm:pt>
    <dgm:pt modelId="{B541649D-BB70-4705-84D4-B1184CDB9A78}" type="pres">
      <dgm:prSet presAssocID="{73529FF2-A9A5-430C-8679-A7964D79D750}" presName="composite" presStyleCnt="0"/>
      <dgm:spPr/>
    </dgm:pt>
    <dgm:pt modelId="{683D6EEA-CBF3-42E8-BD7F-D53B9BDF80D0}" type="pres">
      <dgm:prSet presAssocID="{73529FF2-A9A5-430C-8679-A7964D79D750}" presName="imgShp" presStyleLbl="fgImgPlace1" presStyleIdx="0" presStyleCnt="3"/>
      <dgm:spPr/>
    </dgm:pt>
    <dgm:pt modelId="{CFFFF6BE-E599-4AA4-93E7-52017A49AE44}" type="pres">
      <dgm:prSet presAssocID="{73529FF2-A9A5-430C-8679-A7964D79D750}" presName="txShp" presStyleLbl="node1" presStyleIdx="0" presStyleCnt="3">
        <dgm:presLayoutVars>
          <dgm:bulletEnabled val="1"/>
        </dgm:presLayoutVars>
      </dgm:prSet>
      <dgm:spPr/>
    </dgm:pt>
    <dgm:pt modelId="{A8496C51-A515-4C8D-A65D-6553744CBF67}" type="pres">
      <dgm:prSet presAssocID="{BA68E169-6B90-4D11-8BAA-150D304FEF32}" presName="spacing" presStyleCnt="0"/>
      <dgm:spPr/>
    </dgm:pt>
    <dgm:pt modelId="{088B2BED-CD16-40BF-AB63-0F6DD5000D4C}" type="pres">
      <dgm:prSet presAssocID="{62A4D05D-4790-402A-8E3D-A364D4A7C0D9}" presName="composite" presStyleCnt="0"/>
      <dgm:spPr/>
    </dgm:pt>
    <dgm:pt modelId="{A04C5229-4166-45DC-A55F-733F9C001DC4}" type="pres">
      <dgm:prSet presAssocID="{62A4D05D-4790-402A-8E3D-A364D4A7C0D9}" presName="imgShp" presStyleLbl="fgImgPlace1" presStyleIdx="1" presStyleCnt="3"/>
      <dgm:spPr/>
    </dgm:pt>
    <dgm:pt modelId="{C931D4F0-992F-4EAF-A164-F999D5F1571F}" type="pres">
      <dgm:prSet presAssocID="{62A4D05D-4790-402A-8E3D-A364D4A7C0D9}" presName="txShp" presStyleLbl="node1" presStyleIdx="1" presStyleCnt="3">
        <dgm:presLayoutVars>
          <dgm:bulletEnabled val="1"/>
        </dgm:presLayoutVars>
      </dgm:prSet>
      <dgm:spPr/>
    </dgm:pt>
    <dgm:pt modelId="{A7B227CC-C8D2-4831-926A-1075C75779AA}" type="pres">
      <dgm:prSet presAssocID="{6B800D4D-6B8C-46D4-9203-42AC0EC9F4A1}" presName="spacing" presStyleCnt="0"/>
      <dgm:spPr/>
    </dgm:pt>
    <dgm:pt modelId="{F62935C9-E9EB-4F4A-A4EE-02656B9E616A}" type="pres">
      <dgm:prSet presAssocID="{C941A888-A8DB-4BAD-94BE-471F52240D58}" presName="composite" presStyleCnt="0"/>
      <dgm:spPr/>
    </dgm:pt>
    <dgm:pt modelId="{F7F3E4D3-74CC-42C1-9444-0B9DBD6FD23A}" type="pres">
      <dgm:prSet presAssocID="{C941A888-A8DB-4BAD-94BE-471F52240D58}" presName="imgShp" presStyleLbl="fgImgPlace1" presStyleIdx="2" presStyleCnt="3"/>
      <dgm:spPr/>
    </dgm:pt>
    <dgm:pt modelId="{7C6864B1-50A9-44F8-8C6A-F48A3EE082A9}" type="pres">
      <dgm:prSet presAssocID="{C941A888-A8DB-4BAD-94BE-471F52240D58}" presName="txShp" presStyleLbl="node1" presStyleIdx="2" presStyleCnt="3" custScaleY="137925">
        <dgm:presLayoutVars>
          <dgm:bulletEnabled val="1"/>
        </dgm:presLayoutVars>
      </dgm:prSet>
      <dgm:spPr/>
    </dgm:pt>
  </dgm:ptLst>
  <dgm:cxnLst>
    <dgm:cxn modelId="{F95F4306-84EE-4BB5-9D30-00486EE2610A}" type="presOf" srcId="{73529FF2-A9A5-430C-8679-A7964D79D750}" destId="{CFFFF6BE-E599-4AA4-93E7-52017A49AE44}" srcOrd="0" destOrd="0" presId="urn:microsoft.com/office/officeart/2005/8/layout/vList3"/>
    <dgm:cxn modelId="{0C26722D-5E3A-4922-9612-E7B3302E9BBE}" type="presOf" srcId="{62A4D05D-4790-402A-8E3D-A364D4A7C0D9}" destId="{C931D4F0-992F-4EAF-A164-F999D5F1571F}" srcOrd="0" destOrd="0" presId="urn:microsoft.com/office/officeart/2005/8/layout/vList3"/>
    <dgm:cxn modelId="{C4857333-2D01-4090-9E3B-F328E6D264AB}" type="presOf" srcId="{51DA7839-B58D-43A1-B632-66DA17553431}" destId="{6A54DAA7-3005-4652-8FC7-2F5CD60E05F2}" srcOrd="0" destOrd="0" presId="urn:microsoft.com/office/officeart/2005/8/layout/vList3"/>
    <dgm:cxn modelId="{C97CEB39-4C7C-4C66-80B5-E3D63968C7E4}" srcId="{51DA7839-B58D-43A1-B632-66DA17553431}" destId="{73529FF2-A9A5-430C-8679-A7964D79D750}" srcOrd="0" destOrd="0" parTransId="{F8388164-DD49-4065-88E7-9F9607ED7A3B}" sibTransId="{BA68E169-6B90-4D11-8BAA-150D304FEF32}"/>
    <dgm:cxn modelId="{2B4015B2-CC9B-484E-8D58-D431531B65BD}" srcId="{51DA7839-B58D-43A1-B632-66DA17553431}" destId="{62A4D05D-4790-402A-8E3D-A364D4A7C0D9}" srcOrd="1" destOrd="0" parTransId="{B2286641-F997-4FD0-9D50-06DD08E1F195}" sibTransId="{6B800D4D-6B8C-46D4-9203-42AC0EC9F4A1}"/>
    <dgm:cxn modelId="{7E993AB9-E9F5-440A-B8E1-E1637D4627BF}" type="presOf" srcId="{C941A888-A8DB-4BAD-94BE-471F52240D58}" destId="{7C6864B1-50A9-44F8-8C6A-F48A3EE082A9}" srcOrd="0" destOrd="0" presId="urn:microsoft.com/office/officeart/2005/8/layout/vList3"/>
    <dgm:cxn modelId="{53D8BCEC-8362-4973-BA4C-C695B4434548}" srcId="{51DA7839-B58D-43A1-B632-66DA17553431}" destId="{C941A888-A8DB-4BAD-94BE-471F52240D58}" srcOrd="2" destOrd="0" parTransId="{05E63836-952A-4499-B124-CDE4D4FD9D9B}" sibTransId="{778826A5-729E-4FD2-8B6B-54C593E4CCA0}"/>
    <dgm:cxn modelId="{FFA7A344-F5FF-4A62-8330-7218152B85A0}" type="presParOf" srcId="{6A54DAA7-3005-4652-8FC7-2F5CD60E05F2}" destId="{B541649D-BB70-4705-84D4-B1184CDB9A78}" srcOrd="0" destOrd="0" presId="urn:microsoft.com/office/officeart/2005/8/layout/vList3"/>
    <dgm:cxn modelId="{ECA8C81C-5144-4099-B882-3CDA3BE3F456}" type="presParOf" srcId="{B541649D-BB70-4705-84D4-B1184CDB9A78}" destId="{683D6EEA-CBF3-42E8-BD7F-D53B9BDF80D0}" srcOrd="0" destOrd="0" presId="urn:microsoft.com/office/officeart/2005/8/layout/vList3"/>
    <dgm:cxn modelId="{92B8DD36-6FA4-4343-954C-0E5B9886BF87}" type="presParOf" srcId="{B541649D-BB70-4705-84D4-B1184CDB9A78}" destId="{CFFFF6BE-E599-4AA4-93E7-52017A49AE44}" srcOrd="1" destOrd="0" presId="urn:microsoft.com/office/officeart/2005/8/layout/vList3"/>
    <dgm:cxn modelId="{D840BF5D-967E-41FC-A47C-C1329556A660}" type="presParOf" srcId="{6A54DAA7-3005-4652-8FC7-2F5CD60E05F2}" destId="{A8496C51-A515-4C8D-A65D-6553744CBF67}" srcOrd="1" destOrd="0" presId="urn:microsoft.com/office/officeart/2005/8/layout/vList3"/>
    <dgm:cxn modelId="{0C9D1C96-415A-498C-91E8-D0BFA3591938}" type="presParOf" srcId="{6A54DAA7-3005-4652-8FC7-2F5CD60E05F2}" destId="{088B2BED-CD16-40BF-AB63-0F6DD5000D4C}" srcOrd="2" destOrd="0" presId="urn:microsoft.com/office/officeart/2005/8/layout/vList3"/>
    <dgm:cxn modelId="{A4819B34-A7D5-4448-B9B2-5BAD04830315}" type="presParOf" srcId="{088B2BED-CD16-40BF-AB63-0F6DD5000D4C}" destId="{A04C5229-4166-45DC-A55F-733F9C001DC4}" srcOrd="0" destOrd="0" presId="urn:microsoft.com/office/officeart/2005/8/layout/vList3"/>
    <dgm:cxn modelId="{66E5D646-2621-4180-A7B0-51B3F726431E}" type="presParOf" srcId="{088B2BED-CD16-40BF-AB63-0F6DD5000D4C}" destId="{C931D4F0-992F-4EAF-A164-F999D5F1571F}" srcOrd="1" destOrd="0" presId="urn:microsoft.com/office/officeart/2005/8/layout/vList3"/>
    <dgm:cxn modelId="{529C7121-D10E-4B16-8FCF-056CE88AEEC8}" type="presParOf" srcId="{6A54DAA7-3005-4652-8FC7-2F5CD60E05F2}" destId="{A7B227CC-C8D2-4831-926A-1075C75779AA}" srcOrd="3" destOrd="0" presId="urn:microsoft.com/office/officeart/2005/8/layout/vList3"/>
    <dgm:cxn modelId="{E6726333-68B9-4C2C-BAA6-58B6C1FAA9DC}" type="presParOf" srcId="{6A54DAA7-3005-4652-8FC7-2F5CD60E05F2}" destId="{F62935C9-E9EB-4F4A-A4EE-02656B9E616A}" srcOrd="4" destOrd="0" presId="urn:microsoft.com/office/officeart/2005/8/layout/vList3"/>
    <dgm:cxn modelId="{E3A4E173-F7D9-41B9-97E1-C97BE67187AD}" type="presParOf" srcId="{F62935C9-E9EB-4F4A-A4EE-02656B9E616A}" destId="{F7F3E4D3-74CC-42C1-9444-0B9DBD6FD23A}" srcOrd="0" destOrd="0" presId="urn:microsoft.com/office/officeart/2005/8/layout/vList3"/>
    <dgm:cxn modelId="{C25F6FFB-5C83-4B4E-9F74-F0ED3D0BA73B}" type="presParOf" srcId="{F62935C9-E9EB-4F4A-A4EE-02656B9E616A}" destId="{7C6864B1-50A9-44F8-8C6A-F48A3EE082A9}" srcOrd="1" destOrd="0" presId="urn:microsoft.com/office/officeart/2005/8/layout/vList3"/>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E1C29-74E3-4A7E-94B0-390E6DD8F226}">
      <dsp:nvSpPr>
        <dsp:cNvPr id="0" name=""/>
        <dsp:cNvSpPr/>
      </dsp:nvSpPr>
      <dsp:spPr>
        <a:xfrm>
          <a:off x="3070262" y="333335"/>
          <a:ext cx="2687622" cy="2656717"/>
        </a:xfrm>
        <a:prstGeom prst="ellipse">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Georgia" panose="02040502050405020303" pitchFamily="18" charset="0"/>
            </a:rPr>
            <a:t>Outcomes</a:t>
          </a:r>
        </a:p>
      </dsp:txBody>
      <dsp:txXfrm>
        <a:off x="3463855" y="722402"/>
        <a:ext cx="1900436" cy="1878583"/>
      </dsp:txXfrm>
    </dsp:sp>
    <dsp:sp modelId="{2AA2951D-DFE6-41FC-975F-CEE9C2264765}">
      <dsp:nvSpPr>
        <dsp:cNvPr id="0" name=""/>
        <dsp:cNvSpPr/>
      </dsp:nvSpPr>
      <dsp:spPr>
        <a:xfrm rot="9230924">
          <a:off x="1583518" y="2671004"/>
          <a:ext cx="1804251" cy="724927"/>
        </a:xfrm>
        <a:prstGeom prst="leftArrow">
          <a:avLst>
            <a:gd name="adj1" fmla="val 60000"/>
            <a:gd name="adj2" fmla="val 50000"/>
          </a:avLst>
        </a:prstGeom>
        <a:solidFill>
          <a:srgbClr val="59CAEA"/>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30129AAE-1BD5-45A8-8931-B12DE2E46F6C}">
      <dsp:nvSpPr>
        <dsp:cNvPr id="0" name=""/>
        <dsp:cNvSpPr/>
      </dsp:nvSpPr>
      <dsp:spPr>
        <a:xfrm>
          <a:off x="288527" y="2127550"/>
          <a:ext cx="2416423" cy="1933138"/>
        </a:xfrm>
        <a:prstGeom prst="roundRect">
          <a:avLst>
            <a:gd name="adj" fmla="val 10000"/>
          </a:avLst>
        </a:prstGeom>
        <a:solidFill>
          <a:srgbClr val="59CAEA"/>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Georgia" panose="02040502050405020303" pitchFamily="18" charset="0"/>
            </a:rPr>
            <a:t>Realistic picture using everyday settings</a:t>
          </a:r>
        </a:p>
      </dsp:txBody>
      <dsp:txXfrm>
        <a:off x="345147" y="2184170"/>
        <a:ext cx="2303183" cy="1819898"/>
      </dsp:txXfrm>
    </dsp:sp>
    <dsp:sp modelId="{C9A8D66F-21D1-4FDD-A2E5-52B919D6A320}">
      <dsp:nvSpPr>
        <dsp:cNvPr id="0" name=""/>
        <dsp:cNvSpPr/>
      </dsp:nvSpPr>
      <dsp:spPr>
        <a:xfrm rot="5391804">
          <a:off x="3628697" y="3510264"/>
          <a:ext cx="1581295" cy="724927"/>
        </a:xfrm>
        <a:prstGeom prst="leftArrow">
          <a:avLst>
            <a:gd name="adj1" fmla="val 60000"/>
            <a:gd name="adj2" fmla="val 50000"/>
          </a:avLst>
        </a:prstGeom>
        <a:solidFill>
          <a:srgbClr val="F9C5CD"/>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AE45829F-B341-402D-8CCA-C38B566A7822}">
      <dsp:nvSpPr>
        <dsp:cNvPr id="0" name=""/>
        <dsp:cNvSpPr/>
      </dsp:nvSpPr>
      <dsp:spPr>
        <a:xfrm>
          <a:off x="3213018" y="3696803"/>
          <a:ext cx="2416423" cy="1933138"/>
        </a:xfrm>
        <a:prstGeom prst="roundRect">
          <a:avLst>
            <a:gd name="adj" fmla="val 10000"/>
          </a:avLst>
        </a:prstGeom>
        <a:solidFill>
          <a:srgbClr val="F9C5CD"/>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Georgia" panose="02040502050405020303" pitchFamily="18" charset="0"/>
            </a:rPr>
            <a:t>Functional and individualized </a:t>
          </a:r>
        </a:p>
      </dsp:txBody>
      <dsp:txXfrm>
        <a:off x="3269638" y="3753423"/>
        <a:ext cx="2303183" cy="1819898"/>
      </dsp:txXfrm>
    </dsp:sp>
    <dsp:sp modelId="{D20E6417-CEA3-4BD0-84E4-206CB0D60659}">
      <dsp:nvSpPr>
        <dsp:cNvPr id="0" name=""/>
        <dsp:cNvSpPr/>
      </dsp:nvSpPr>
      <dsp:spPr>
        <a:xfrm rot="1767345">
          <a:off x="5181166" y="2785560"/>
          <a:ext cx="1760515" cy="724927"/>
        </a:xfrm>
        <a:prstGeom prst="leftArrow">
          <a:avLst>
            <a:gd name="adj1" fmla="val 60000"/>
            <a:gd name="adj2" fmla="val 50000"/>
          </a:avLst>
        </a:prstGeom>
        <a:solidFill>
          <a:schemeClr val="tx2">
            <a:lumMod val="40000"/>
            <a:lumOff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sp>
    <dsp:sp modelId="{437A4207-60E5-4382-9304-AA00C960E863}">
      <dsp:nvSpPr>
        <dsp:cNvPr id="0" name=""/>
        <dsp:cNvSpPr/>
      </dsp:nvSpPr>
      <dsp:spPr>
        <a:xfrm>
          <a:off x="5994832" y="2270206"/>
          <a:ext cx="2416423" cy="1933138"/>
        </a:xfrm>
        <a:prstGeom prst="roundRect">
          <a:avLst>
            <a:gd name="adj" fmla="val 10000"/>
          </a:avLst>
        </a:prstGeom>
        <a:solidFill>
          <a:schemeClr val="tx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Georgia" panose="02040502050405020303" pitchFamily="18" charset="0"/>
            </a:rPr>
            <a:t>Recommends EI services and supports</a:t>
          </a:r>
        </a:p>
      </dsp:txBody>
      <dsp:txXfrm>
        <a:off x="6051452" y="2326826"/>
        <a:ext cx="2303183" cy="18198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FF6BE-E599-4AA4-93E7-52017A49AE44}">
      <dsp:nvSpPr>
        <dsp:cNvPr id="0" name=""/>
        <dsp:cNvSpPr/>
      </dsp:nvSpPr>
      <dsp:spPr>
        <a:xfrm rot="10800000">
          <a:off x="1850435" y="2523"/>
          <a:ext cx="5797934" cy="1560212"/>
        </a:xfrm>
        <a:prstGeom prst="homePlat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801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What is necessary to support a child’s caregivers in meeting an outcome? (McWilliam, 2010)</a:t>
          </a:r>
        </a:p>
      </dsp:txBody>
      <dsp:txXfrm rot="10800000">
        <a:off x="2240488" y="2523"/>
        <a:ext cx="5407881" cy="1560212"/>
      </dsp:txXfrm>
    </dsp:sp>
    <dsp:sp modelId="{683D6EEA-CBF3-42E8-BD7F-D53B9BDF80D0}">
      <dsp:nvSpPr>
        <dsp:cNvPr id="0" name=""/>
        <dsp:cNvSpPr/>
      </dsp:nvSpPr>
      <dsp:spPr>
        <a:xfrm>
          <a:off x="1070328" y="2523"/>
          <a:ext cx="1560212" cy="156021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31D4F0-992F-4EAF-A164-F999D5F1571F}">
      <dsp:nvSpPr>
        <dsp:cNvPr id="0" name=""/>
        <dsp:cNvSpPr/>
      </dsp:nvSpPr>
      <dsp:spPr>
        <a:xfrm rot="10800000">
          <a:off x="1850435" y="2028471"/>
          <a:ext cx="5797934" cy="1560212"/>
        </a:xfrm>
        <a:prstGeom prst="homePlat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801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eorgia" panose="02040502050405020303" pitchFamily="18" charset="0"/>
            </a:rPr>
            <a:t>What intensity of this service is needed to address the outcome? (McWilliam, 2010)</a:t>
          </a:r>
        </a:p>
      </dsp:txBody>
      <dsp:txXfrm rot="10800000">
        <a:off x="2240488" y="2028471"/>
        <a:ext cx="5407881" cy="1560212"/>
      </dsp:txXfrm>
    </dsp:sp>
    <dsp:sp modelId="{A04C5229-4166-45DC-A55F-733F9C001DC4}">
      <dsp:nvSpPr>
        <dsp:cNvPr id="0" name=""/>
        <dsp:cNvSpPr/>
      </dsp:nvSpPr>
      <dsp:spPr>
        <a:xfrm>
          <a:off x="1070328" y="2028471"/>
          <a:ext cx="1560212" cy="156021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6864B1-50A9-44F8-8C6A-F48A3EE082A9}">
      <dsp:nvSpPr>
        <dsp:cNvPr id="0" name=""/>
        <dsp:cNvSpPr/>
      </dsp:nvSpPr>
      <dsp:spPr>
        <a:xfrm rot="10800000">
          <a:off x="1850435" y="4054419"/>
          <a:ext cx="5797934" cy="2151923"/>
        </a:xfrm>
        <a:prstGeom prst="homePlat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8010"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eorgia" panose="02040502050405020303" pitchFamily="18" charset="0"/>
            </a:rPr>
            <a:t>What additional services are needed to help the primary service provider support the caregivers in carrying out interventions to meet outcomes (when using a trans-disciplinary approach) (McWilliam, 2010)</a:t>
          </a:r>
        </a:p>
      </dsp:txBody>
      <dsp:txXfrm rot="10800000">
        <a:off x="2388416" y="4054419"/>
        <a:ext cx="5259953" cy="2151923"/>
      </dsp:txXfrm>
    </dsp:sp>
    <dsp:sp modelId="{F7F3E4D3-74CC-42C1-9444-0B9DBD6FD23A}">
      <dsp:nvSpPr>
        <dsp:cNvPr id="0" name=""/>
        <dsp:cNvSpPr/>
      </dsp:nvSpPr>
      <dsp:spPr>
        <a:xfrm>
          <a:off x="1070328" y="4350274"/>
          <a:ext cx="1560212" cy="156021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160"/>
          </a:xfrm>
          <a:prstGeom prst="rect">
            <a:avLst/>
          </a:prstGeom>
        </p:spPr>
        <p:txBody>
          <a:bodyPr vert="horz" lIns="92885" tIns="46442" rIns="92885" bIns="46442" rtlCol="0"/>
          <a:lstStyle>
            <a:lvl1pPr algn="l">
              <a:defRPr sz="1200"/>
            </a:lvl1pPr>
          </a:lstStyle>
          <a:p>
            <a:endParaRPr lang="en-US" dirty="0"/>
          </a:p>
        </p:txBody>
      </p:sp>
      <p:sp>
        <p:nvSpPr>
          <p:cNvPr id="3" name="Date Placeholder 2"/>
          <p:cNvSpPr>
            <a:spLocks noGrp="1"/>
          </p:cNvSpPr>
          <p:nvPr>
            <p:ph type="dt" idx="1"/>
          </p:nvPr>
        </p:nvSpPr>
        <p:spPr>
          <a:xfrm>
            <a:off x="3956550" y="0"/>
            <a:ext cx="3026833" cy="465160"/>
          </a:xfrm>
          <a:prstGeom prst="rect">
            <a:avLst/>
          </a:prstGeom>
        </p:spPr>
        <p:txBody>
          <a:bodyPr vert="horz" lIns="92885" tIns="46442" rIns="92885" bIns="46442" rtlCol="0"/>
          <a:lstStyle>
            <a:lvl1pPr algn="r">
              <a:defRPr sz="1200"/>
            </a:lvl1pPr>
          </a:lstStyle>
          <a:p>
            <a:fld id="{935F81FA-59C3-42A5-BC3B-89C1C8388CAA}" type="datetimeFigureOut">
              <a:rPr lang="en-US" smtClean="0"/>
              <a:t>2/23/2018</a:t>
            </a:fld>
            <a:endParaRPr lang="en-US" dirty="0"/>
          </a:p>
        </p:txBody>
      </p:sp>
      <p:sp>
        <p:nvSpPr>
          <p:cNvPr id="4" name="Slide Image Placeholder 3"/>
          <p:cNvSpPr>
            <a:spLocks noGrp="1" noRot="1" noChangeAspect="1"/>
          </p:cNvSpPr>
          <p:nvPr>
            <p:ph type="sldImg" idx="2"/>
          </p:nvPr>
        </p:nvSpPr>
        <p:spPr>
          <a:xfrm>
            <a:off x="711200" y="1158875"/>
            <a:ext cx="5562600" cy="3128963"/>
          </a:xfrm>
          <a:prstGeom prst="rect">
            <a:avLst/>
          </a:prstGeom>
          <a:noFill/>
          <a:ln w="12700">
            <a:solidFill>
              <a:prstClr val="black"/>
            </a:solidFill>
          </a:ln>
        </p:spPr>
        <p:txBody>
          <a:bodyPr vert="horz" lIns="92885" tIns="46442" rIns="92885" bIns="46442" rtlCol="0" anchor="ctr"/>
          <a:lstStyle/>
          <a:p>
            <a:endParaRPr lang="en-US" dirty="0"/>
          </a:p>
        </p:txBody>
      </p:sp>
      <p:sp>
        <p:nvSpPr>
          <p:cNvPr id="5" name="Notes Placeholder 4"/>
          <p:cNvSpPr>
            <a:spLocks noGrp="1"/>
          </p:cNvSpPr>
          <p:nvPr>
            <p:ph type="body" sz="quarter" idx="3"/>
          </p:nvPr>
        </p:nvSpPr>
        <p:spPr>
          <a:xfrm>
            <a:off x="698500" y="4461669"/>
            <a:ext cx="5588000" cy="3650456"/>
          </a:xfrm>
          <a:prstGeom prst="rect">
            <a:avLst/>
          </a:prstGeom>
        </p:spPr>
        <p:txBody>
          <a:bodyPr vert="horz" lIns="92885" tIns="46442" rIns="92885" bIns="4644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05841"/>
            <a:ext cx="3026833" cy="465159"/>
          </a:xfrm>
          <a:prstGeom prst="rect">
            <a:avLst/>
          </a:prstGeom>
        </p:spPr>
        <p:txBody>
          <a:bodyPr vert="horz" lIns="92885" tIns="46442" rIns="92885" bIns="464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05841"/>
            <a:ext cx="3026833" cy="465159"/>
          </a:xfrm>
          <a:prstGeom prst="rect">
            <a:avLst/>
          </a:prstGeom>
        </p:spPr>
        <p:txBody>
          <a:bodyPr vert="horz" lIns="92885" tIns="46442" rIns="92885" bIns="46442" rtlCol="0" anchor="b"/>
          <a:lstStyle>
            <a:lvl1pPr algn="r">
              <a:defRPr sz="1200"/>
            </a:lvl1pPr>
          </a:lstStyle>
          <a:p>
            <a:fld id="{5590CCAA-7B5A-4787-BB30-52E363BAA95F}" type="slidenum">
              <a:rPr lang="en-US" smtClean="0"/>
              <a:t>‹#›</a:t>
            </a:fld>
            <a:endParaRPr lang="en-US" dirty="0"/>
          </a:p>
        </p:txBody>
      </p:sp>
    </p:spTree>
    <p:extLst>
      <p:ext uri="{BB962C8B-B14F-4D97-AF65-F5344CB8AC3E}">
        <p14:creationId xmlns:p14="http://schemas.microsoft.com/office/powerpoint/2010/main" val="2717319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64121137-6B08-4524-8647-5D3413CD49C0}" type="slidenum">
              <a:rPr lang="en-US" smtClean="0"/>
              <a:t>1</a:t>
            </a:fld>
            <a:endParaRPr lang="en-US" dirty="0"/>
          </a:p>
        </p:txBody>
      </p:sp>
    </p:spTree>
    <p:extLst>
      <p:ext uri="{BB962C8B-B14F-4D97-AF65-F5344CB8AC3E}">
        <p14:creationId xmlns:p14="http://schemas.microsoft.com/office/powerpoint/2010/main" val="2528532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10</a:t>
            </a:fld>
            <a:endParaRPr lang="en-US" dirty="0">
              <a:solidFill>
                <a:prstClr val="black"/>
              </a:solidFill>
              <a:latin typeface="Calibri"/>
            </a:endParaRPr>
          </a:p>
        </p:txBody>
      </p:sp>
    </p:spTree>
    <p:extLst>
      <p:ext uri="{BB962C8B-B14F-4D97-AF65-F5344CB8AC3E}">
        <p14:creationId xmlns:p14="http://schemas.microsoft.com/office/powerpoint/2010/main" val="3361099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a:p>
            <a:endParaRPr lang="en-US" b="1" baseline="0" dirty="0"/>
          </a:p>
          <a:p>
            <a:endParaRPr lang="en-US" b="1"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11</a:t>
            </a:fld>
            <a:endParaRPr lang="en-US" dirty="0">
              <a:solidFill>
                <a:prstClr val="black"/>
              </a:solidFill>
              <a:latin typeface="Calibri"/>
            </a:endParaRPr>
          </a:p>
        </p:txBody>
      </p:sp>
    </p:spTree>
    <p:extLst>
      <p:ext uri="{BB962C8B-B14F-4D97-AF65-F5344CB8AC3E}">
        <p14:creationId xmlns:p14="http://schemas.microsoft.com/office/powerpoint/2010/main" val="996147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12</a:t>
            </a:fld>
            <a:endParaRPr lang="en-US" dirty="0">
              <a:solidFill>
                <a:prstClr val="black"/>
              </a:solidFill>
              <a:latin typeface="Calibri"/>
            </a:endParaRPr>
          </a:p>
        </p:txBody>
      </p:sp>
    </p:spTree>
    <p:extLst>
      <p:ext uri="{BB962C8B-B14F-4D97-AF65-F5344CB8AC3E}">
        <p14:creationId xmlns:p14="http://schemas.microsoft.com/office/powerpoint/2010/main" val="196807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13</a:t>
            </a:fld>
            <a:endParaRPr lang="en-US" dirty="0">
              <a:solidFill>
                <a:prstClr val="black"/>
              </a:solidFill>
              <a:latin typeface="Calibri"/>
            </a:endParaRPr>
          </a:p>
        </p:txBody>
      </p:sp>
    </p:spTree>
    <p:extLst>
      <p:ext uri="{BB962C8B-B14F-4D97-AF65-F5344CB8AC3E}">
        <p14:creationId xmlns:p14="http://schemas.microsoft.com/office/powerpoint/2010/main" val="4075272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b="0" baseline="0" dirty="0"/>
          </a:p>
          <a:p>
            <a:endParaRPr lang="en-US" b="1"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14</a:t>
            </a:fld>
            <a:endParaRPr lang="en-US" dirty="0">
              <a:solidFill>
                <a:prstClr val="black"/>
              </a:solidFill>
              <a:latin typeface="Calibri"/>
            </a:endParaRPr>
          </a:p>
        </p:txBody>
      </p:sp>
    </p:spTree>
    <p:extLst>
      <p:ext uri="{BB962C8B-B14F-4D97-AF65-F5344CB8AC3E}">
        <p14:creationId xmlns:p14="http://schemas.microsoft.com/office/powerpoint/2010/main" val="103893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15</a:t>
            </a:fld>
            <a:endParaRPr lang="en-US" dirty="0"/>
          </a:p>
        </p:txBody>
      </p:sp>
    </p:spTree>
    <p:extLst>
      <p:ext uri="{BB962C8B-B14F-4D97-AF65-F5344CB8AC3E}">
        <p14:creationId xmlns:p14="http://schemas.microsoft.com/office/powerpoint/2010/main" val="260539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16</a:t>
            </a:fld>
            <a:endParaRPr lang="en-US" dirty="0"/>
          </a:p>
        </p:txBody>
      </p:sp>
    </p:spTree>
    <p:extLst>
      <p:ext uri="{BB962C8B-B14F-4D97-AF65-F5344CB8AC3E}">
        <p14:creationId xmlns:p14="http://schemas.microsoft.com/office/powerpoint/2010/main" val="4025542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17</a:t>
            </a:fld>
            <a:endParaRPr lang="en-US" dirty="0"/>
          </a:p>
        </p:txBody>
      </p:sp>
    </p:spTree>
    <p:extLst>
      <p:ext uri="{BB962C8B-B14F-4D97-AF65-F5344CB8AC3E}">
        <p14:creationId xmlns:p14="http://schemas.microsoft.com/office/powerpoint/2010/main" val="80446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6496" rtl="0" eaLnBrk="0" fontAlgn="base" latinLnBrk="0" hangingPunct="0">
              <a:lnSpc>
                <a:spcPct val="100000"/>
              </a:lnSpc>
              <a:spcBef>
                <a:spcPct val="30000"/>
              </a:spcBef>
              <a:spcAft>
                <a:spcPct val="0"/>
              </a:spcAft>
              <a:buClrTx/>
              <a:buSzTx/>
              <a:buFontTx/>
              <a:buNone/>
              <a:tabLst/>
              <a:defRPr/>
            </a:pPr>
            <a:endParaRPr lang="en-US" altLang="en-US" baseline="0" dirty="0">
              <a:ea typeface="ＭＳ Ｐゴシック" pitchFamily="34" charset="-128"/>
            </a:endParaRPr>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18</a:t>
            </a:fld>
            <a:endParaRPr lang="en-US" dirty="0">
              <a:solidFill>
                <a:prstClr val="black"/>
              </a:solidFill>
              <a:latin typeface="Calibri"/>
            </a:endParaRPr>
          </a:p>
        </p:txBody>
      </p:sp>
    </p:spTree>
    <p:extLst>
      <p:ext uri="{BB962C8B-B14F-4D97-AF65-F5344CB8AC3E}">
        <p14:creationId xmlns:p14="http://schemas.microsoft.com/office/powerpoint/2010/main" val="2017180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itchFamily="34" charset="-128"/>
            </a:endParaRPr>
          </a:p>
        </p:txBody>
      </p:sp>
      <p:sp>
        <p:nvSpPr>
          <p:cNvPr id="2" name="Footer Placeholder 1"/>
          <p:cNvSpPr>
            <a:spLocks noGrp="1"/>
          </p:cNvSpPr>
          <p:nvPr>
            <p:ph type="ftr" sz="quarter" idx="4"/>
          </p:nvPr>
        </p:nvSpPr>
        <p:spPr/>
        <p:txBody>
          <a:bodyPr/>
          <a:lstStyle/>
          <a:p>
            <a:pPr defTabSz="928848">
              <a:defRPr/>
            </a:pPr>
            <a:r>
              <a:rPr lang="en-US" dirty="0">
                <a:solidFill>
                  <a:prstClr val="black"/>
                </a:solidFill>
                <a:latin typeface="Calibri"/>
              </a:rPr>
              <a:t>NECTAC/ECO/WRRC 2012</a:t>
            </a:r>
          </a:p>
        </p:txBody>
      </p:sp>
    </p:spTree>
    <p:extLst>
      <p:ext uri="{BB962C8B-B14F-4D97-AF65-F5344CB8AC3E}">
        <p14:creationId xmlns:p14="http://schemas.microsoft.com/office/powerpoint/2010/main" val="345248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i="1" dirty="0">
              <a:ea typeface="ＭＳ Ｐゴシック" pitchFamily="34" charset="-128"/>
            </a:endParaRP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69028" indent="-295780" eaLnBrk="0" hangingPunct="0">
              <a:spcBef>
                <a:spcPct val="30000"/>
              </a:spcBef>
              <a:defRPr sz="1200">
                <a:solidFill>
                  <a:schemeClr val="tx1"/>
                </a:solidFill>
                <a:latin typeface="Calibri" pitchFamily="34" charset="0"/>
                <a:ea typeface="ＭＳ Ｐゴシック" pitchFamily="34" charset="-128"/>
              </a:defRPr>
            </a:lvl2pPr>
            <a:lvl3pPr marL="1183120" indent="-236623" eaLnBrk="0" hangingPunct="0">
              <a:spcBef>
                <a:spcPct val="30000"/>
              </a:spcBef>
              <a:defRPr sz="1200">
                <a:solidFill>
                  <a:schemeClr val="tx1"/>
                </a:solidFill>
                <a:latin typeface="Calibri" pitchFamily="34" charset="0"/>
                <a:ea typeface="ＭＳ Ｐゴシック" pitchFamily="34" charset="-128"/>
              </a:defRPr>
            </a:lvl3pPr>
            <a:lvl4pPr marL="1656368" indent="-236623" eaLnBrk="0" hangingPunct="0">
              <a:spcBef>
                <a:spcPct val="30000"/>
              </a:spcBef>
              <a:defRPr sz="1200">
                <a:solidFill>
                  <a:schemeClr val="tx1"/>
                </a:solidFill>
                <a:latin typeface="Calibri" pitchFamily="34" charset="0"/>
                <a:ea typeface="ＭＳ Ｐゴシック" pitchFamily="34" charset="-128"/>
              </a:defRPr>
            </a:lvl4pPr>
            <a:lvl5pPr marL="2129616" indent="-236623" eaLnBrk="0" hangingPunct="0">
              <a:spcBef>
                <a:spcPct val="30000"/>
              </a:spcBef>
              <a:defRPr sz="1200">
                <a:solidFill>
                  <a:schemeClr val="tx1"/>
                </a:solidFill>
                <a:latin typeface="Calibri" pitchFamily="34" charset="0"/>
                <a:ea typeface="ＭＳ Ｐゴシック" pitchFamily="34" charset="-128"/>
              </a:defRPr>
            </a:lvl5pPr>
            <a:lvl6pPr marL="2602863" indent="-23662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76111" indent="-23662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49359" indent="-23662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4022607" indent="-23662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17DB4B75-1D70-417C-9658-37CB640AE6FA}" type="slidenum">
              <a:rPr lang="en-US" altLang="en-US">
                <a:solidFill>
                  <a:prstClr val="black"/>
                </a:solidFill>
              </a:rPr>
              <a:pPr eaLnBrk="1" hangingPunct="1">
                <a:spcBef>
                  <a:spcPct val="0"/>
                </a:spcBef>
              </a:pPr>
              <a:t>2</a:t>
            </a:fld>
            <a:endParaRPr lang="en-US" altLang="en-US" dirty="0">
              <a:solidFill>
                <a:prstClr val="black"/>
              </a:solidFill>
            </a:endParaRPr>
          </a:p>
        </p:txBody>
      </p:sp>
      <p:sp>
        <p:nvSpPr>
          <p:cNvPr id="2" name="Footer Placeholder 1"/>
          <p:cNvSpPr>
            <a:spLocks noGrp="1"/>
          </p:cNvSpPr>
          <p:nvPr>
            <p:ph type="ftr" sz="quarter" idx="4"/>
          </p:nvPr>
        </p:nvSpPr>
        <p:spPr/>
        <p:txBody>
          <a:bodyPr/>
          <a:lstStyle/>
          <a:p>
            <a:pPr>
              <a:defRPr/>
            </a:pPr>
            <a:r>
              <a:rPr lang="en-US" dirty="0">
                <a:solidFill>
                  <a:prstClr val="black"/>
                </a:solidFill>
              </a:rPr>
              <a:t>NECTAC/ECO/WRRC 2012</a:t>
            </a:r>
          </a:p>
        </p:txBody>
      </p:sp>
    </p:spTree>
    <p:extLst>
      <p:ext uri="{BB962C8B-B14F-4D97-AF65-F5344CB8AC3E}">
        <p14:creationId xmlns:p14="http://schemas.microsoft.com/office/powerpoint/2010/main" val="2995131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022" y="4589331"/>
            <a:ext cx="5712178" cy="4039507"/>
          </a:xfrm>
        </p:spPr>
        <p:txBody>
          <a:bodyPr/>
          <a:lstStyle/>
          <a:p>
            <a:pPr marL="0" indent="0">
              <a:buFont typeface="Arial" panose="020B0604020202020204" pitchFamily="34" charset="0"/>
              <a:buNone/>
            </a:pPr>
            <a:endParaRPr lang="en-US" b="0" baseline="0" dirty="0">
              <a:solidFill>
                <a:srgbClr val="FF0000"/>
              </a:solidFill>
            </a:endParaRPr>
          </a:p>
          <a:p>
            <a:endParaRPr lang="en-US" dirty="0"/>
          </a:p>
          <a:p>
            <a:endParaRPr lang="en-US" baseline="0"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20</a:t>
            </a:fld>
            <a:endParaRPr lang="en-US" dirty="0"/>
          </a:p>
        </p:txBody>
      </p:sp>
    </p:spTree>
    <p:extLst>
      <p:ext uri="{BB962C8B-B14F-4D97-AF65-F5344CB8AC3E}">
        <p14:creationId xmlns:p14="http://schemas.microsoft.com/office/powerpoint/2010/main" val="3676141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022" y="4589331"/>
            <a:ext cx="5712178" cy="4039507"/>
          </a:xfrm>
        </p:spPr>
        <p:txBody>
          <a:bodyPr/>
          <a:lstStyle/>
          <a:p>
            <a:r>
              <a:rPr lang="en-US" b="0" baseline="0" dirty="0">
                <a:solidFill>
                  <a:srgbClr val="FF0000"/>
                </a:solidFill>
              </a:rPr>
              <a:t> </a:t>
            </a:r>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21</a:t>
            </a:fld>
            <a:endParaRPr lang="en-US" dirty="0"/>
          </a:p>
        </p:txBody>
      </p:sp>
    </p:spTree>
    <p:extLst>
      <p:ext uri="{BB962C8B-B14F-4D97-AF65-F5344CB8AC3E}">
        <p14:creationId xmlns:p14="http://schemas.microsoft.com/office/powerpoint/2010/main" val="284678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022" y="4589331"/>
            <a:ext cx="5712178" cy="4039507"/>
          </a:xfrm>
        </p:spPr>
        <p:txBody>
          <a:bodyPr/>
          <a:lstStyle/>
          <a:p>
            <a:endParaRPr lang="en-US" b="0" baseline="0" dirty="0"/>
          </a:p>
          <a:p>
            <a:pPr marL="174159" indent="-174159">
              <a:buFont typeface="Arial" panose="020B0604020202020204" pitchFamily="34" charset="0"/>
              <a:buChar char="•"/>
            </a:pPr>
            <a:endParaRPr lang="en-US" dirty="0"/>
          </a:p>
          <a:p>
            <a:pPr marL="174159" indent="-17415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22</a:t>
            </a:fld>
            <a:endParaRPr lang="en-US" dirty="0"/>
          </a:p>
        </p:txBody>
      </p:sp>
    </p:spTree>
    <p:extLst>
      <p:ext uri="{BB962C8B-B14F-4D97-AF65-F5344CB8AC3E}">
        <p14:creationId xmlns:p14="http://schemas.microsoft.com/office/powerpoint/2010/main" val="271570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1235075"/>
            <a:ext cx="5653088" cy="3179763"/>
          </a:xfrm>
        </p:spPr>
      </p:sp>
      <p:sp>
        <p:nvSpPr>
          <p:cNvPr id="3" name="Notes Placeholder 2"/>
          <p:cNvSpPr>
            <a:spLocks noGrp="1"/>
          </p:cNvSpPr>
          <p:nvPr>
            <p:ph type="body" idx="1"/>
          </p:nvPr>
        </p:nvSpPr>
        <p:spPr>
          <a:xfrm>
            <a:off x="714022" y="4572827"/>
            <a:ext cx="5712178" cy="4221840"/>
          </a:xfrm>
        </p:spPr>
        <p:txBody>
          <a:bodyPr/>
          <a:lstStyle/>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23</a:t>
            </a:fld>
            <a:endParaRPr lang="en-US" dirty="0"/>
          </a:p>
        </p:txBody>
      </p:sp>
    </p:spTree>
    <p:extLst>
      <p:ext uri="{BB962C8B-B14F-4D97-AF65-F5344CB8AC3E}">
        <p14:creationId xmlns:p14="http://schemas.microsoft.com/office/powerpoint/2010/main" val="2560511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24</a:t>
            </a:fld>
            <a:endParaRPr lang="en-US" dirty="0">
              <a:solidFill>
                <a:prstClr val="black"/>
              </a:solidFill>
              <a:latin typeface="Calibri"/>
            </a:endParaRPr>
          </a:p>
        </p:txBody>
      </p:sp>
    </p:spTree>
    <p:extLst>
      <p:ext uri="{BB962C8B-B14F-4D97-AF65-F5344CB8AC3E}">
        <p14:creationId xmlns:p14="http://schemas.microsoft.com/office/powerpoint/2010/main" val="1145031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endParaRPr lang="en-US" dirty="0">
              <a:effectLst/>
            </a:endParaRPr>
          </a:p>
          <a:p>
            <a:endParaRPr lang="en-US" dirty="0">
              <a:effectLst/>
            </a:endParaRPr>
          </a:p>
          <a:p>
            <a:endParaRPr lang="en-US" dirty="0">
              <a:effectLst/>
            </a:endParaRPr>
          </a:p>
          <a:p>
            <a:endParaRPr lang="en-US" b="1"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25</a:t>
            </a:fld>
            <a:endParaRPr lang="en-US" dirty="0">
              <a:solidFill>
                <a:prstClr val="black"/>
              </a:solidFill>
              <a:latin typeface="Calibri"/>
            </a:endParaRPr>
          </a:p>
        </p:txBody>
      </p:sp>
    </p:spTree>
    <p:extLst>
      <p:ext uri="{BB962C8B-B14F-4D97-AF65-F5344CB8AC3E}">
        <p14:creationId xmlns:p14="http://schemas.microsoft.com/office/powerpoint/2010/main" val="582633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26</a:t>
            </a:fld>
            <a:endParaRPr lang="en-US" dirty="0"/>
          </a:p>
        </p:txBody>
      </p:sp>
    </p:spTree>
    <p:extLst>
      <p:ext uri="{BB962C8B-B14F-4D97-AF65-F5344CB8AC3E}">
        <p14:creationId xmlns:p14="http://schemas.microsoft.com/office/powerpoint/2010/main" val="1297694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27</a:t>
            </a:fld>
            <a:endParaRPr lang="en-US" dirty="0"/>
          </a:p>
        </p:txBody>
      </p:sp>
    </p:spTree>
    <p:extLst>
      <p:ext uri="{BB962C8B-B14F-4D97-AF65-F5344CB8AC3E}">
        <p14:creationId xmlns:p14="http://schemas.microsoft.com/office/powerpoint/2010/main" val="2948782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3AD7F19-886E-4476-AE2B-E2F45565C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9D0E2B3-E8F0-41E7-9A57-A27C15FE17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4">
            <a:extLst>
              <a:ext uri="{FF2B5EF4-FFF2-40B4-BE49-F238E27FC236}">
                <a16:creationId xmlns:a16="http://schemas.microsoft.com/office/drawing/2014/main" id="{009CEBA9-C95B-47AC-87BD-3CAD79AECC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4689" indent="-290265">
              <a:spcBef>
                <a:spcPct val="30000"/>
              </a:spcBef>
              <a:defRPr sz="1200">
                <a:solidFill>
                  <a:schemeClr val="tx1"/>
                </a:solidFill>
                <a:latin typeface="Calibri" panose="020F0502020204030204" pitchFamily="34" charset="0"/>
                <a:ea typeface="MS PGothic" panose="020B0600070205080204" pitchFamily="34" charset="-128"/>
              </a:defRPr>
            </a:lvl2pPr>
            <a:lvl3pPr marL="1161059" indent="-232212">
              <a:spcBef>
                <a:spcPct val="30000"/>
              </a:spcBef>
              <a:defRPr sz="1200">
                <a:solidFill>
                  <a:schemeClr val="tx1"/>
                </a:solidFill>
                <a:latin typeface="Calibri" panose="020F0502020204030204" pitchFamily="34" charset="0"/>
                <a:ea typeface="MS PGothic" panose="020B0600070205080204" pitchFamily="34" charset="-128"/>
              </a:defRPr>
            </a:lvl3pPr>
            <a:lvl4pPr marL="1625483" indent="-232212">
              <a:spcBef>
                <a:spcPct val="30000"/>
              </a:spcBef>
              <a:defRPr sz="1200">
                <a:solidFill>
                  <a:schemeClr val="tx1"/>
                </a:solidFill>
                <a:latin typeface="Calibri" panose="020F0502020204030204" pitchFamily="34" charset="0"/>
                <a:ea typeface="MS PGothic" panose="020B0600070205080204" pitchFamily="34" charset="-128"/>
              </a:defRPr>
            </a:lvl4pPr>
            <a:lvl5pPr marL="2089907" indent="-232212">
              <a:spcBef>
                <a:spcPct val="30000"/>
              </a:spcBef>
              <a:defRPr sz="1200">
                <a:solidFill>
                  <a:schemeClr val="tx1"/>
                </a:solidFill>
                <a:latin typeface="Calibri" panose="020F0502020204030204" pitchFamily="34" charset="0"/>
                <a:ea typeface="MS PGothic" panose="020B0600070205080204" pitchFamily="34" charset="-128"/>
              </a:defRPr>
            </a:lvl5pPr>
            <a:lvl6pPr marL="2554331"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18754"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3178"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7602"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4B38FA5-5609-4FDB-B48C-5B28169BC544}" type="slidenum">
              <a:rPr lang="en-US" altLang="en-US" smtClean="0"/>
              <a:pPr>
                <a:spcBef>
                  <a:spcPct val="0"/>
                </a:spcBef>
              </a:pPr>
              <a:t>28</a:t>
            </a:fld>
            <a:endParaRPr lang="en-US" altLang="en-US" dirty="0"/>
          </a:p>
        </p:txBody>
      </p:sp>
    </p:spTree>
    <p:extLst>
      <p:ext uri="{BB962C8B-B14F-4D97-AF65-F5344CB8AC3E}">
        <p14:creationId xmlns:p14="http://schemas.microsoft.com/office/powerpoint/2010/main" val="579032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4729960B-44C5-4EF2-BFB5-5DAAE9D015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D640573E-A39E-4FCE-B135-0AF8FFA555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z="1100" dirty="0"/>
          </a:p>
        </p:txBody>
      </p:sp>
      <p:sp>
        <p:nvSpPr>
          <p:cNvPr id="65540" name="Slide Number Placeholder 4">
            <a:extLst>
              <a:ext uri="{FF2B5EF4-FFF2-40B4-BE49-F238E27FC236}">
                <a16:creationId xmlns:a16="http://schemas.microsoft.com/office/drawing/2014/main" id="{FE46D9C3-0BDD-4421-936D-C7F05BD655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4689" indent="-290265">
              <a:spcBef>
                <a:spcPct val="30000"/>
              </a:spcBef>
              <a:defRPr sz="1200">
                <a:solidFill>
                  <a:schemeClr val="tx1"/>
                </a:solidFill>
                <a:latin typeface="Calibri" panose="020F0502020204030204" pitchFamily="34" charset="0"/>
                <a:ea typeface="MS PGothic" panose="020B0600070205080204" pitchFamily="34" charset="-128"/>
              </a:defRPr>
            </a:lvl2pPr>
            <a:lvl3pPr marL="1161059" indent="-232212">
              <a:spcBef>
                <a:spcPct val="30000"/>
              </a:spcBef>
              <a:defRPr sz="1200">
                <a:solidFill>
                  <a:schemeClr val="tx1"/>
                </a:solidFill>
                <a:latin typeface="Calibri" panose="020F0502020204030204" pitchFamily="34" charset="0"/>
                <a:ea typeface="MS PGothic" panose="020B0600070205080204" pitchFamily="34" charset="-128"/>
              </a:defRPr>
            </a:lvl3pPr>
            <a:lvl4pPr marL="1625483" indent="-232212">
              <a:spcBef>
                <a:spcPct val="30000"/>
              </a:spcBef>
              <a:defRPr sz="1200">
                <a:solidFill>
                  <a:schemeClr val="tx1"/>
                </a:solidFill>
                <a:latin typeface="Calibri" panose="020F0502020204030204" pitchFamily="34" charset="0"/>
                <a:ea typeface="MS PGothic" panose="020B0600070205080204" pitchFamily="34" charset="-128"/>
              </a:defRPr>
            </a:lvl4pPr>
            <a:lvl5pPr marL="2089907" indent="-232212">
              <a:spcBef>
                <a:spcPct val="30000"/>
              </a:spcBef>
              <a:defRPr sz="1200">
                <a:solidFill>
                  <a:schemeClr val="tx1"/>
                </a:solidFill>
                <a:latin typeface="Calibri" panose="020F0502020204030204" pitchFamily="34" charset="0"/>
                <a:ea typeface="MS PGothic" panose="020B0600070205080204" pitchFamily="34" charset="-128"/>
              </a:defRPr>
            </a:lvl5pPr>
            <a:lvl6pPr marL="2554331"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18754"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3178"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7602"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A506D5A-EAA0-4DE6-9B8B-7F118883E3A9}" type="slidenum">
              <a:rPr lang="en-US" altLang="en-US" smtClean="0"/>
              <a:pPr>
                <a:spcBef>
                  <a:spcPct val="0"/>
                </a:spcBef>
              </a:pPr>
              <a:t>29</a:t>
            </a:fld>
            <a:endParaRPr lang="en-US" altLang="en-US" dirty="0"/>
          </a:p>
        </p:txBody>
      </p:sp>
    </p:spTree>
    <p:extLst>
      <p:ext uri="{BB962C8B-B14F-4D97-AF65-F5344CB8AC3E}">
        <p14:creationId xmlns:p14="http://schemas.microsoft.com/office/powerpoint/2010/main" val="132329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3</a:t>
            </a:fld>
            <a:endParaRPr lang="en-US" dirty="0"/>
          </a:p>
        </p:txBody>
      </p:sp>
    </p:spTree>
    <p:extLst>
      <p:ext uri="{BB962C8B-B14F-4D97-AF65-F5344CB8AC3E}">
        <p14:creationId xmlns:p14="http://schemas.microsoft.com/office/powerpoint/2010/main" val="3470973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3DFE2-1FDB-4745-A259-A643BD2AE2C9}" type="slidenum">
              <a:rPr lang="en-US" smtClean="0"/>
              <a:t>30</a:t>
            </a:fld>
            <a:endParaRPr lang="en-US" dirty="0"/>
          </a:p>
        </p:txBody>
      </p:sp>
    </p:spTree>
    <p:extLst>
      <p:ext uri="{BB962C8B-B14F-4D97-AF65-F5344CB8AC3E}">
        <p14:creationId xmlns:p14="http://schemas.microsoft.com/office/powerpoint/2010/main" val="1576346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590CCAA-7B5A-4787-BB30-52E363BAA95F}" type="slidenum">
              <a:rPr lang="en-US" smtClean="0"/>
              <a:t>31</a:t>
            </a:fld>
            <a:endParaRPr lang="en-US" dirty="0"/>
          </a:p>
        </p:txBody>
      </p:sp>
    </p:spTree>
    <p:extLst>
      <p:ext uri="{BB962C8B-B14F-4D97-AF65-F5344CB8AC3E}">
        <p14:creationId xmlns:p14="http://schemas.microsoft.com/office/powerpoint/2010/main" val="451978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32</a:t>
            </a:fld>
            <a:endParaRPr lang="en-US" dirty="0"/>
          </a:p>
        </p:txBody>
      </p:sp>
    </p:spTree>
    <p:extLst>
      <p:ext uri="{BB962C8B-B14F-4D97-AF65-F5344CB8AC3E}">
        <p14:creationId xmlns:p14="http://schemas.microsoft.com/office/powerpoint/2010/main" val="455410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5590CCAA-7B5A-4787-BB30-52E363BAA95F}" type="slidenum">
              <a:rPr lang="en-US" smtClean="0"/>
              <a:t>33</a:t>
            </a:fld>
            <a:endParaRPr lang="en-US" dirty="0"/>
          </a:p>
        </p:txBody>
      </p:sp>
    </p:spTree>
    <p:extLst>
      <p:ext uri="{BB962C8B-B14F-4D97-AF65-F5344CB8AC3E}">
        <p14:creationId xmlns:p14="http://schemas.microsoft.com/office/powerpoint/2010/main" val="454269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34</a:t>
            </a:fld>
            <a:endParaRPr lang="en-US" dirty="0"/>
          </a:p>
        </p:txBody>
      </p:sp>
    </p:spTree>
    <p:extLst>
      <p:ext uri="{BB962C8B-B14F-4D97-AF65-F5344CB8AC3E}">
        <p14:creationId xmlns:p14="http://schemas.microsoft.com/office/powerpoint/2010/main" val="3643854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8AD547A3-213E-4808-A73D-0191A3F932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56C87A3-F97C-48D0-A754-E77FF75A21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4">
            <a:extLst>
              <a:ext uri="{FF2B5EF4-FFF2-40B4-BE49-F238E27FC236}">
                <a16:creationId xmlns:a16="http://schemas.microsoft.com/office/drawing/2014/main" id="{FC10DB38-28BE-40E0-BCA2-387A860CEC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4689" indent="-290265">
              <a:spcBef>
                <a:spcPct val="30000"/>
              </a:spcBef>
              <a:defRPr sz="1200">
                <a:solidFill>
                  <a:schemeClr val="tx1"/>
                </a:solidFill>
                <a:latin typeface="Calibri" panose="020F0502020204030204" pitchFamily="34" charset="0"/>
                <a:ea typeface="MS PGothic" panose="020B0600070205080204" pitchFamily="34" charset="-128"/>
              </a:defRPr>
            </a:lvl2pPr>
            <a:lvl3pPr marL="1161059" indent="-232212">
              <a:spcBef>
                <a:spcPct val="30000"/>
              </a:spcBef>
              <a:defRPr sz="1200">
                <a:solidFill>
                  <a:schemeClr val="tx1"/>
                </a:solidFill>
                <a:latin typeface="Calibri" panose="020F0502020204030204" pitchFamily="34" charset="0"/>
                <a:ea typeface="MS PGothic" panose="020B0600070205080204" pitchFamily="34" charset="-128"/>
              </a:defRPr>
            </a:lvl3pPr>
            <a:lvl4pPr marL="1625483" indent="-232212">
              <a:spcBef>
                <a:spcPct val="30000"/>
              </a:spcBef>
              <a:defRPr sz="1200">
                <a:solidFill>
                  <a:schemeClr val="tx1"/>
                </a:solidFill>
                <a:latin typeface="Calibri" panose="020F0502020204030204" pitchFamily="34" charset="0"/>
                <a:ea typeface="MS PGothic" panose="020B0600070205080204" pitchFamily="34" charset="-128"/>
              </a:defRPr>
            </a:lvl4pPr>
            <a:lvl5pPr marL="2089907" indent="-232212">
              <a:spcBef>
                <a:spcPct val="30000"/>
              </a:spcBef>
              <a:defRPr sz="1200">
                <a:solidFill>
                  <a:schemeClr val="tx1"/>
                </a:solidFill>
                <a:latin typeface="Calibri" panose="020F0502020204030204" pitchFamily="34" charset="0"/>
                <a:ea typeface="MS PGothic" panose="020B0600070205080204" pitchFamily="34" charset="-128"/>
              </a:defRPr>
            </a:lvl5pPr>
            <a:lvl6pPr marL="2554331"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18754"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3178"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7602"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DC28FCB-0475-4408-B0D8-1AF5B270CB50}" type="slidenum">
              <a:rPr lang="en-US" altLang="en-US"/>
              <a:pPr>
                <a:spcBef>
                  <a:spcPct val="0"/>
                </a:spcBef>
              </a:pPr>
              <a:t>35</a:t>
            </a:fld>
            <a:endParaRPr lang="en-US" altLang="en-US" dirty="0"/>
          </a:p>
        </p:txBody>
      </p:sp>
    </p:spTree>
    <p:extLst>
      <p:ext uri="{BB962C8B-B14F-4D97-AF65-F5344CB8AC3E}">
        <p14:creationId xmlns:p14="http://schemas.microsoft.com/office/powerpoint/2010/main" val="4033972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CB3DFE2-1FDB-4745-A259-A643BD2AE2C9}" type="slidenum">
              <a:rPr lang="en-US" smtClean="0"/>
              <a:t>36</a:t>
            </a:fld>
            <a:endParaRPr lang="en-US" dirty="0"/>
          </a:p>
        </p:txBody>
      </p:sp>
    </p:spTree>
    <p:extLst>
      <p:ext uri="{BB962C8B-B14F-4D97-AF65-F5344CB8AC3E}">
        <p14:creationId xmlns:p14="http://schemas.microsoft.com/office/powerpoint/2010/main" val="3297824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3DFE2-1FDB-4745-A259-A643BD2AE2C9}" type="slidenum">
              <a:rPr lang="en-US" smtClean="0"/>
              <a:t>37</a:t>
            </a:fld>
            <a:endParaRPr lang="en-US" dirty="0"/>
          </a:p>
        </p:txBody>
      </p:sp>
    </p:spTree>
    <p:extLst>
      <p:ext uri="{BB962C8B-B14F-4D97-AF65-F5344CB8AC3E}">
        <p14:creationId xmlns:p14="http://schemas.microsoft.com/office/powerpoint/2010/main" val="2025935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38</a:t>
            </a:fld>
            <a:endParaRPr lang="en-US" dirty="0"/>
          </a:p>
        </p:txBody>
      </p:sp>
    </p:spTree>
    <p:extLst>
      <p:ext uri="{BB962C8B-B14F-4D97-AF65-F5344CB8AC3E}">
        <p14:creationId xmlns:p14="http://schemas.microsoft.com/office/powerpoint/2010/main" val="1164793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39</a:t>
            </a:fld>
            <a:endParaRPr lang="en-US" dirty="0"/>
          </a:p>
        </p:txBody>
      </p:sp>
    </p:spTree>
    <p:extLst>
      <p:ext uri="{BB962C8B-B14F-4D97-AF65-F5344CB8AC3E}">
        <p14:creationId xmlns:p14="http://schemas.microsoft.com/office/powerpoint/2010/main" val="19992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4</a:t>
            </a:fld>
            <a:endParaRPr lang="en-US" dirty="0"/>
          </a:p>
        </p:txBody>
      </p:sp>
    </p:spTree>
    <p:extLst>
      <p:ext uri="{BB962C8B-B14F-4D97-AF65-F5344CB8AC3E}">
        <p14:creationId xmlns:p14="http://schemas.microsoft.com/office/powerpoint/2010/main" val="2189507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40</a:t>
            </a:fld>
            <a:endParaRPr lang="en-US" dirty="0"/>
          </a:p>
        </p:txBody>
      </p:sp>
    </p:spTree>
    <p:extLst>
      <p:ext uri="{BB962C8B-B14F-4D97-AF65-F5344CB8AC3E}">
        <p14:creationId xmlns:p14="http://schemas.microsoft.com/office/powerpoint/2010/main" val="838704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69028" indent="-295780" eaLnBrk="0" hangingPunct="0">
              <a:defRPr sz="2400">
                <a:solidFill>
                  <a:schemeClr val="tx1"/>
                </a:solidFill>
                <a:latin typeface="Arial" pitchFamily="34" charset="0"/>
                <a:ea typeface="ＭＳ Ｐゴシック" pitchFamily="34" charset="-128"/>
              </a:defRPr>
            </a:lvl2pPr>
            <a:lvl3pPr marL="1183120" indent="-236623" eaLnBrk="0" hangingPunct="0">
              <a:defRPr sz="2400">
                <a:solidFill>
                  <a:schemeClr val="tx1"/>
                </a:solidFill>
                <a:latin typeface="Arial" pitchFamily="34" charset="0"/>
                <a:ea typeface="ＭＳ Ｐゴシック" pitchFamily="34" charset="-128"/>
              </a:defRPr>
            </a:lvl3pPr>
            <a:lvl4pPr marL="1656368" indent="-236623" eaLnBrk="0" hangingPunct="0">
              <a:defRPr sz="2400">
                <a:solidFill>
                  <a:schemeClr val="tx1"/>
                </a:solidFill>
                <a:latin typeface="Arial" pitchFamily="34" charset="0"/>
                <a:ea typeface="ＭＳ Ｐゴシック" pitchFamily="34" charset="-128"/>
              </a:defRPr>
            </a:lvl4pPr>
            <a:lvl5pPr marL="2129616" indent="-236623" eaLnBrk="0" hangingPunct="0">
              <a:defRPr sz="2400">
                <a:solidFill>
                  <a:schemeClr val="tx1"/>
                </a:solidFill>
                <a:latin typeface="Arial" pitchFamily="34" charset="0"/>
                <a:ea typeface="ＭＳ Ｐゴシック" pitchFamily="34" charset="-128"/>
              </a:defRPr>
            </a:lvl5pPr>
            <a:lvl6pPr marL="2602863" indent="-23662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76111" indent="-23662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49359" indent="-23662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22607" indent="-23662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2C0BEC5-AEF8-4A47-A87A-83F8F53517A0}" type="slidenum">
              <a:rPr lang="en-US" altLang="en-US" sz="1200">
                <a:solidFill>
                  <a:prstClr val="black"/>
                </a:solidFill>
                <a:latin typeface="Calibri" pitchFamily="34" charset="0"/>
              </a:rPr>
              <a:pPr eaLnBrk="1" hangingPunct="1"/>
              <a:t>41</a:t>
            </a:fld>
            <a:endParaRPr lang="en-US" altLang="en-US" sz="1200" dirty="0">
              <a:solidFill>
                <a:prstClr val="black"/>
              </a:solidFill>
              <a:latin typeface="Calibri"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itchFamily="34" charset="-128"/>
            </a:endParaRPr>
          </a:p>
        </p:txBody>
      </p:sp>
      <p:sp>
        <p:nvSpPr>
          <p:cNvPr id="2" name="Footer Placeholder 1"/>
          <p:cNvSpPr>
            <a:spLocks noGrp="1"/>
          </p:cNvSpPr>
          <p:nvPr>
            <p:ph type="ftr" sz="quarter" idx="4"/>
          </p:nvPr>
        </p:nvSpPr>
        <p:spPr/>
        <p:txBody>
          <a:bodyPr/>
          <a:lstStyle/>
          <a:p>
            <a:pPr>
              <a:defRPr/>
            </a:pPr>
            <a:r>
              <a:rPr lang="en-US" dirty="0">
                <a:solidFill>
                  <a:prstClr val="black"/>
                </a:solidFill>
              </a:rPr>
              <a:t>NECTAC/ECO/WRRC 2012</a:t>
            </a:r>
          </a:p>
        </p:txBody>
      </p:sp>
    </p:spTree>
    <p:extLst>
      <p:ext uri="{BB962C8B-B14F-4D97-AF65-F5344CB8AC3E}">
        <p14:creationId xmlns:p14="http://schemas.microsoft.com/office/powerpoint/2010/main" val="1841706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6DFD095-670E-4F43-8D31-1C76864C1B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4689" indent="-290265">
              <a:spcBef>
                <a:spcPct val="30000"/>
              </a:spcBef>
              <a:defRPr sz="1200">
                <a:solidFill>
                  <a:schemeClr val="tx1"/>
                </a:solidFill>
                <a:latin typeface="Calibri" panose="020F0502020204030204" pitchFamily="34" charset="0"/>
                <a:ea typeface="MS PGothic" panose="020B0600070205080204" pitchFamily="34" charset="-128"/>
              </a:defRPr>
            </a:lvl2pPr>
            <a:lvl3pPr marL="1161059" indent="-232212">
              <a:spcBef>
                <a:spcPct val="30000"/>
              </a:spcBef>
              <a:defRPr sz="1200">
                <a:solidFill>
                  <a:schemeClr val="tx1"/>
                </a:solidFill>
                <a:latin typeface="Calibri" panose="020F0502020204030204" pitchFamily="34" charset="0"/>
                <a:ea typeface="MS PGothic" panose="020B0600070205080204" pitchFamily="34" charset="-128"/>
              </a:defRPr>
            </a:lvl3pPr>
            <a:lvl4pPr marL="1625483" indent="-232212">
              <a:spcBef>
                <a:spcPct val="30000"/>
              </a:spcBef>
              <a:defRPr sz="1200">
                <a:solidFill>
                  <a:schemeClr val="tx1"/>
                </a:solidFill>
                <a:latin typeface="Calibri" panose="020F0502020204030204" pitchFamily="34" charset="0"/>
                <a:ea typeface="MS PGothic" panose="020B0600070205080204" pitchFamily="34" charset="-128"/>
              </a:defRPr>
            </a:lvl4pPr>
            <a:lvl5pPr marL="2089907" indent="-232212">
              <a:spcBef>
                <a:spcPct val="30000"/>
              </a:spcBef>
              <a:defRPr sz="1200">
                <a:solidFill>
                  <a:schemeClr val="tx1"/>
                </a:solidFill>
                <a:latin typeface="Calibri" panose="020F0502020204030204" pitchFamily="34" charset="0"/>
                <a:ea typeface="MS PGothic" panose="020B0600070205080204" pitchFamily="34" charset="-128"/>
              </a:defRPr>
            </a:lvl5pPr>
            <a:lvl6pPr marL="2554331"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18754"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83178"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47602" indent="-232212"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B398544-784C-4698-802B-4CD2EC34C5D2}" type="slidenum">
              <a:rPr lang="en-US" altLang="en-US"/>
              <a:pPr>
                <a:spcBef>
                  <a:spcPct val="0"/>
                </a:spcBef>
              </a:pPr>
              <a:t>42</a:t>
            </a:fld>
            <a:endParaRPr lang="en-US" altLang="en-US" dirty="0"/>
          </a:p>
        </p:txBody>
      </p:sp>
      <p:sp>
        <p:nvSpPr>
          <p:cNvPr id="28675" name="Rectangle 2">
            <a:extLst>
              <a:ext uri="{FF2B5EF4-FFF2-40B4-BE49-F238E27FC236}">
                <a16:creationId xmlns:a16="http://schemas.microsoft.com/office/drawing/2014/main" id="{BDBE90E8-9A46-456E-B2FE-BB6A0E5D76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15B7E1BD-8C45-4842-B870-20F00107AE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p:txBody>
      </p:sp>
    </p:spTree>
    <p:extLst>
      <p:ext uri="{BB962C8B-B14F-4D97-AF65-F5344CB8AC3E}">
        <p14:creationId xmlns:p14="http://schemas.microsoft.com/office/powerpoint/2010/main" val="2274934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4121137-6B08-4524-8647-5D3413CD49C0}" type="slidenum">
              <a:rPr lang="en-US" smtClean="0"/>
              <a:t>43</a:t>
            </a:fld>
            <a:endParaRPr lang="en-US" dirty="0"/>
          </a:p>
        </p:txBody>
      </p:sp>
    </p:spTree>
    <p:extLst>
      <p:ext uri="{BB962C8B-B14F-4D97-AF65-F5344CB8AC3E}">
        <p14:creationId xmlns:p14="http://schemas.microsoft.com/office/powerpoint/2010/main" val="1292613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CCC3B0-6A0C-46D1-90D9-3B23EF1F8981}" type="slidenum">
              <a:rPr lang="en-US" smtClean="0"/>
              <a:t>44</a:t>
            </a:fld>
            <a:endParaRPr lang="en-US" dirty="0"/>
          </a:p>
        </p:txBody>
      </p:sp>
    </p:spTree>
    <p:extLst>
      <p:ext uri="{BB962C8B-B14F-4D97-AF65-F5344CB8AC3E}">
        <p14:creationId xmlns:p14="http://schemas.microsoft.com/office/powerpoint/2010/main" val="519853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45</a:t>
            </a:fld>
            <a:endParaRPr lang="en-US" dirty="0"/>
          </a:p>
        </p:txBody>
      </p:sp>
    </p:spTree>
    <p:extLst>
      <p:ext uri="{BB962C8B-B14F-4D97-AF65-F5344CB8AC3E}">
        <p14:creationId xmlns:p14="http://schemas.microsoft.com/office/powerpoint/2010/main" val="3761491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47</a:t>
            </a:fld>
            <a:endParaRPr lang="en-US" dirty="0">
              <a:solidFill>
                <a:prstClr val="black"/>
              </a:solidFill>
              <a:latin typeface="Calibri"/>
            </a:endParaRPr>
          </a:p>
        </p:txBody>
      </p:sp>
    </p:spTree>
    <p:extLst>
      <p:ext uri="{BB962C8B-B14F-4D97-AF65-F5344CB8AC3E}">
        <p14:creationId xmlns:p14="http://schemas.microsoft.com/office/powerpoint/2010/main" val="51784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8848">
              <a:defRPr/>
            </a:pPr>
            <a:fld id="{64121137-6B08-4524-8647-5D3413CD49C0}" type="slidenum">
              <a:rPr lang="en-US">
                <a:solidFill>
                  <a:prstClr val="black"/>
                </a:solidFill>
                <a:latin typeface="Calibri"/>
              </a:rPr>
              <a:pPr defTabSz="928848">
                <a:defRPr/>
              </a:pPr>
              <a:t>5</a:t>
            </a:fld>
            <a:endParaRPr lang="en-US" dirty="0">
              <a:solidFill>
                <a:prstClr val="black"/>
              </a:solidFill>
              <a:latin typeface="Calibri"/>
            </a:endParaRPr>
          </a:p>
        </p:txBody>
      </p:sp>
    </p:spTree>
    <p:extLst>
      <p:ext uri="{BB962C8B-B14F-4D97-AF65-F5344CB8AC3E}">
        <p14:creationId xmlns:p14="http://schemas.microsoft.com/office/powerpoint/2010/main" val="402427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1090" y="4359283"/>
            <a:ext cx="6198042" cy="4938239"/>
          </a:xfrm>
        </p:spPr>
        <p:txBody>
          <a:bodyPr/>
          <a:lstStyle/>
          <a:p>
            <a:pPr>
              <a:buFontTx/>
              <a:buNone/>
            </a:pPr>
            <a:endParaRPr lang="en-US" baseline="0" dirty="0"/>
          </a:p>
          <a:p>
            <a:pPr defTabSz="464424">
              <a:defRPr/>
            </a:pPr>
            <a:endParaRPr lang="en-US" baseline="0" dirty="0"/>
          </a:p>
          <a:p>
            <a:pPr defTabSz="464424">
              <a:defRPr/>
            </a:pPr>
            <a:endParaRPr lang="en-US" b="1" dirty="0">
              <a:solidFill>
                <a:srgbClr val="4EBEE0"/>
              </a:solidFill>
            </a:endParaRPr>
          </a:p>
        </p:txBody>
      </p:sp>
      <p:sp>
        <p:nvSpPr>
          <p:cNvPr id="4" name="Slide Number Placeholder 3"/>
          <p:cNvSpPr>
            <a:spLocks noGrp="1"/>
          </p:cNvSpPr>
          <p:nvPr>
            <p:ph type="sldNum" sz="quarter" idx="10"/>
          </p:nvPr>
        </p:nvSpPr>
        <p:spPr/>
        <p:txBody>
          <a:bodyPr/>
          <a:lstStyle/>
          <a:p>
            <a:fld id="{3E63EAF8-2832-E740-88DF-AAD8187AD3BC}" type="slidenum">
              <a:rPr lang="en-US" smtClean="0"/>
              <a:t>6</a:t>
            </a:fld>
            <a:endParaRPr lang="en-US" dirty="0"/>
          </a:p>
        </p:txBody>
      </p:sp>
    </p:spTree>
    <p:extLst>
      <p:ext uri="{BB962C8B-B14F-4D97-AF65-F5344CB8AC3E}">
        <p14:creationId xmlns:p14="http://schemas.microsoft.com/office/powerpoint/2010/main" val="335483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 y="4359282"/>
            <a:ext cx="7138570" cy="4926963"/>
          </a:xfrm>
        </p:spPr>
        <p:txBody>
          <a:bodyPr/>
          <a:lstStyle/>
          <a:p>
            <a:pPr defTabSz="464424">
              <a:defRPr/>
            </a:pPr>
            <a:endParaRPr lang="en-US" b="1" dirty="0">
              <a:solidFill>
                <a:schemeClr val="tx2"/>
              </a:solidFill>
            </a:endParaRPr>
          </a:p>
        </p:txBody>
      </p:sp>
      <p:sp>
        <p:nvSpPr>
          <p:cNvPr id="4" name="Slide Number Placeholder 3"/>
          <p:cNvSpPr>
            <a:spLocks noGrp="1"/>
          </p:cNvSpPr>
          <p:nvPr>
            <p:ph type="sldNum" sz="quarter" idx="10"/>
          </p:nvPr>
        </p:nvSpPr>
        <p:spPr/>
        <p:txBody>
          <a:bodyPr/>
          <a:lstStyle/>
          <a:p>
            <a:fld id="{3E63EAF8-2832-E740-88DF-AAD8187AD3BC}" type="slidenum">
              <a:rPr lang="en-US" smtClean="0"/>
              <a:t>7</a:t>
            </a:fld>
            <a:endParaRPr lang="en-US" dirty="0"/>
          </a:p>
        </p:txBody>
      </p:sp>
    </p:spTree>
    <p:extLst>
      <p:ext uri="{BB962C8B-B14F-4D97-AF65-F5344CB8AC3E}">
        <p14:creationId xmlns:p14="http://schemas.microsoft.com/office/powerpoint/2010/main" val="1661747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endParaRPr lang="en-US" altLang="ja-JP" dirty="0"/>
          </a:p>
          <a:p>
            <a:pPr defTabSz="946496">
              <a:defRPr/>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8</a:t>
            </a:fld>
            <a:endParaRPr lang="en-US" dirty="0"/>
          </a:p>
        </p:txBody>
      </p:sp>
    </p:spTree>
    <p:extLst>
      <p:ext uri="{BB962C8B-B14F-4D97-AF65-F5344CB8AC3E}">
        <p14:creationId xmlns:p14="http://schemas.microsoft.com/office/powerpoint/2010/main" val="16015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endParaRPr lang="en-US" dirty="0"/>
          </a:p>
          <a:p>
            <a:endParaRPr lang="en-US" altLang="ja-JP" dirty="0"/>
          </a:p>
          <a:p>
            <a:pPr defTabSz="946496">
              <a:defRPr/>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5590CCAA-7B5A-4787-BB30-52E363BAA95F}" type="slidenum">
              <a:rPr lang="en-US" smtClean="0"/>
              <a:t>9</a:t>
            </a:fld>
            <a:endParaRPr lang="en-US" dirty="0"/>
          </a:p>
        </p:txBody>
      </p:sp>
    </p:spTree>
    <p:extLst>
      <p:ext uri="{BB962C8B-B14F-4D97-AF65-F5344CB8AC3E}">
        <p14:creationId xmlns:p14="http://schemas.microsoft.com/office/powerpoint/2010/main" val="184734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F850-097C-4C4F-886C-6081C80D6A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998088-85F3-47E9-9C45-0D0C8056F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D88C10-F797-4BC3-84C8-24DF1DB6BD76}"/>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5" name="Footer Placeholder 4">
            <a:extLst>
              <a:ext uri="{FF2B5EF4-FFF2-40B4-BE49-F238E27FC236}">
                <a16:creationId xmlns:a16="http://schemas.microsoft.com/office/drawing/2014/main" id="{C04776FF-3A7B-43EE-9671-DF036B98AB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3A7856-1FC1-426E-9800-9C10EF30B4F6}"/>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249184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A5F0-7148-4333-9FE6-8FE681A31B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F541C-6BF4-4BF9-81DE-09FF6A919F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2722C-3D98-49D3-83EE-50227BC451D0}"/>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5" name="Footer Placeholder 4">
            <a:extLst>
              <a:ext uri="{FF2B5EF4-FFF2-40B4-BE49-F238E27FC236}">
                <a16:creationId xmlns:a16="http://schemas.microsoft.com/office/drawing/2014/main" id="{A4A62BD8-962F-438C-8524-5E545A40C4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1D6532-3C86-4AA2-890C-7E85D904BACC}"/>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347359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BD4C4D-44F0-4BC8-942B-0AC8034229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3855C-F4DB-4FDE-BAB8-FA28F48F5D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51B0F-4FF2-4EEE-85D4-D035E75005C8}"/>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5" name="Footer Placeholder 4">
            <a:extLst>
              <a:ext uri="{FF2B5EF4-FFF2-40B4-BE49-F238E27FC236}">
                <a16:creationId xmlns:a16="http://schemas.microsoft.com/office/drawing/2014/main" id="{2BED504B-3556-44C3-934F-AA2CCA5760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02D3B-3E03-4A67-B60A-12E5657034E4}"/>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122374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1E17D9F-91AC-426A-9F88-4D6994504DFD}"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B01DB7-44FB-4F68-93DE-6E84D988E5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0556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0E6F229-4EF1-406F-A7D1-986C13C31666}"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E31542-7B52-482F-BFD8-9518F975F14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9901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50EF0DF-A874-4B2A-835C-B1FA0971FBFC}"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8DE49B-6717-45D2-8317-18498EB974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0120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0D0B9F0-757F-4174-81AF-8BA68F089DC0}"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4302967-3AC8-4452-9F51-35513CA36AF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9861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F51A9E2-0659-4EAC-9BCD-FD89C4F3C62C}"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621257-6FFE-4F69-8D82-2E351E42FA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3158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7FD2C81-534E-4592-AF68-0F18646375D5}"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D24B34-3B6D-47F9-AA2F-C589E78B96E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7253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291E9D-7BBE-4ED5-9CE1-3F4014011E44}"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4A4622-F81B-4DE7-90B4-DE704AE4FD7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8247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BF946C2-CF6F-491C-886D-D2012DF1AC0F}"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524E45-06B5-48E1-99D4-4B5B11E7517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3447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2C82-D99D-4F9D-967B-5DD491012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841CE7-67FB-491E-97E2-037A93E75B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5AEC7-2FFD-4DBF-9527-CE1CE30CD391}"/>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5" name="Footer Placeholder 4">
            <a:extLst>
              <a:ext uri="{FF2B5EF4-FFF2-40B4-BE49-F238E27FC236}">
                <a16:creationId xmlns:a16="http://schemas.microsoft.com/office/drawing/2014/main" id="{1782BE6E-CAA0-4E66-ABD8-2FD2D220A8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89454-8809-445C-891B-A854668FD473}"/>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1441223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A106C2-735E-4772-99CB-D05E4D7F2E13}"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487AD7-F057-4F1A-8A6C-0EB9714B9C5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8969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653EE3-0C7F-4424-98AB-5023E8A664FC}"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F3683F-3EDA-4189-9BEF-B9A9DF0B3C2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34620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43B142-B4F8-4040-B342-A54D3BCBBA46}" type="datetimeFigureOut">
              <a:rPr lang="en-US">
                <a:solidFill>
                  <a:prstClr val="black">
                    <a:tint val="75000"/>
                  </a:prstClr>
                </a:solidFill>
              </a:rPr>
              <a:pPr>
                <a:defRPr/>
              </a:pPr>
              <a:t>2/23/2018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9CDE94-0960-4C39-8622-450307B30D9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1968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99"/>
          <p:cNvSpPr>
            <a:spLocks noGrp="1" noChangeArrowheads="1"/>
          </p:cNvSpPr>
          <p:nvPr>
            <p:ph type="sldNum" sz="quarter" idx="10"/>
          </p:nvPr>
        </p:nvSpPr>
        <p:spPr>
          <a:xfrm>
            <a:off x="9042400" y="6381750"/>
            <a:ext cx="2844800" cy="476250"/>
          </a:xfrm>
        </p:spPr>
        <p:txBody>
          <a:bodyPr anchor="t"/>
          <a:lstStyle>
            <a:lvl1pPr>
              <a:defRPr kumimoji="1"/>
            </a:lvl1pPr>
          </a:lstStyle>
          <a:p>
            <a:pPr>
              <a:defRPr/>
            </a:pPr>
            <a:fld id="{2503161B-0677-4327-9822-5352C12290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04339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9144000" y="6356351"/>
            <a:ext cx="2844800" cy="365125"/>
          </a:xfrm>
        </p:spPr>
        <p:txBody>
          <a:bodyPr/>
          <a:lstStyle>
            <a:lvl1pPr>
              <a:defRPr/>
            </a:lvl1pPr>
          </a:lstStyle>
          <a:p>
            <a:pPr>
              <a:defRPr/>
            </a:pPr>
            <a:fld id="{9CED823A-5254-4ADA-8D48-70713DF5A74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1266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CD4CB096-CC30-4BD1-8BF5-FF60D0265C9C}"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0DA32BF-B112-4B35-904E-D9D4742614C9}" type="slidenum">
              <a:rPr lang="en-US"/>
              <a:pPr>
                <a:defRPr/>
              </a:pPr>
              <a:t>‹#›</a:t>
            </a:fld>
            <a:endParaRPr lang="en-US" dirty="0"/>
          </a:p>
        </p:txBody>
      </p:sp>
    </p:spTree>
    <p:extLst>
      <p:ext uri="{BB962C8B-B14F-4D97-AF65-F5344CB8AC3E}">
        <p14:creationId xmlns:p14="http://schemas.microsoft.com/office/powerpoint/2010/main" val="364467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6AD289F3-FA9E-4A39-A4AF-A932CCFAD7CE}"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021A49-E195-40CA-B954-21C248B16B38}" type="slidenum">
              <a:rPr lang="en-US"/>
              <a:pPr>
                <a:defRPr/>
              </a:pPr>
              <a:t>‹#›</a:t>
            </a:fld>
            <a:endParaRPr lang="en-US" dirty="0"/>
          </a:p>
        </p:txBody>
      </p:sp>
    </p:spTree>
    <p:extLst>
      <p:ext uri="{BB962C8B-B14F-4D97-AF65-F5344CB8AC3E}">
        <p14:creationId xmlns:p14="http://schemas.microsoft.com/office/powerpoint/2010/main" val="4041184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DB5AD04B-DA53-40FE-A044-AE1F04A85FD5}"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4E6EEC-DB45-47F2-8EEE-4E62B8AF7C43}" type="slidenum">
              <a:rPr lang="en-US"/>
              <a:pPr>
                <a:defRPr/>
              </a:pPr>
              <a:t>‹#›</a:t>
            </a:fld>
            <a:endParaRPr lang="en-US" dirty="0"/>
          </a:p>
        </p:txBody>
      </p:sp>
    </p:spTree>
    <p:extLst>
      <p:ext uri="{BB962C8B-B14F-4D97-AF65-F5344CB8AC3E}">
        <p14:creationId xmlns:p14="http://schemas.microsoft.com/office/powerpoint/2010/main" val="295744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E7A08670-A995-473B-9574-94D91033C43A}"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66116D7-7D85-4DC6-9C63-5BCC70D201F7}" type="slidenum">
              <a:rPr lang="en-US"/>
              <a:pPr>
                <a:defRPr/>
              </a:pPr>
              <a:t>‹#›</a:t>
            </a:fld>
            <a:endParaRPr lang="en-US" dirty="0"/>
          </a:p>
        </p:txBody>
      </p:sp>
    </p:spTree>
    <p:extLst>
      <p:ext uri="{BB962C8B-B14F-4D97-AF65-F5344CB8AC3E}">
        <p14:creationId xmlns:p14="http://schemas.microsoft.com/office/powerpoint/2010/main" val="1406632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5B2409E7-3865-40B4-97BA-BC04583EA0A2}"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98C74154-D42F-4F51-816E-AF0262865F86}" type="slidenum">
              <a:rPr lang="en-US"/>
              <a:pPr>
                <a:defRPr/>
              </a:pPr>
              <a:t>‹#›</a:t>
            </a:fld>
            <a:endParaRPr lang="en-US" dirty="0"/>
          </a:p>
        </p:txBody>
      </p:sp>
    </p:spTree>
    <p:extLst>
      <p:ext uri="{BB962C8B-B14F-4D97-AF65-F5344CB8AC3E}">
        <p14:creationId xmlns:p14="http://schemas.microsoft.com/office/powerpoint/2010/main" val="77441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7A679-54AB-4FFD-BE16-B78789D29A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4E41D-275F-4A20-A54F-A3C45FE2F5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FA0CB2-D371-41CE-8861-7C5C06461CDF}"/>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5" name="Footer Placeholder 4">
            <a:extLst>
              <a:ext uri="{FF2B5EF4-FFF2-40B4-BE49-F238E27FC236}">
                <a16:creationId xmlns:a16="http://schemas.microsoft.com/office/drawing/2014/main" id="{84C47E4E-AAF2-432B-A663-E5F9E3C8A9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AE95EC-E665-4E85-8830-A8CB54588530}"/>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2557024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6EA56D03-1C3D-4693-BE3F-51D338B28F78}"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2C76E241-B013-47A6-9D5E-54847A622AD9}" type="slidenum">
              <a:rPr lang="en-US"/>
              <a:pPr>
                <a:defRPr/>
              </a:pPr>
              <a:t>‹#›</a:t>
            </a:fld>
            <a:endParaRPr lang="en-US" dirty="0"/>
          </a:p>
        </p:txBody>
      </p:sp>
    </p:spTree>
    <p:extLst>
      <p:ext uri="{BB962C8B-B14F-4D97-AF65-F5344CB8AC3E}">
        <p14:creationId xmlns:p14="http://schemas.microsoft.com/office/powerpoint/2010/main" val="4192383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C0A11DEC-8402-4984-9B7C-E504CEF4255C}"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A45E42C2-2540-444C-8B02-E42B242E5BD5}" type="slidenum">
              <a:rPr lang="en-US"/>
              <a:pPr>
                <a:defRPr/>
              </a:pPr>
              <a:t>‹#›</a:t>
            </a:fld>
            <a:endParaRPr lang="en-US" dirty="0"/>
          </a:p>
        </p:txBody>
      </p:sp>
    </p:spTree>
    <p:extLst>
      <p:ext uri="{BB962C8B-B14F-4D97-AF65-F5344CB8AC3E}">
        <p14:creationId xmlns:p14="http://schemas.microsoft.com/office/powerpoint/2010/main" val="3065325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2DB2CAE9-0572-494D-B24A-08600B7427BD}"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2F909E3-E2BF-4784-BC0B-C344702C3B1F}" type="slidenum">
              <a:rPr lang="en-US"/>
              <a:pPr>
                <a:defRPr/>
              </a:pPr>
              <a:t>‹#›</a:t>
            </a:fld>
            <a:endParaRPr lang="en-US" dirty="0"/>
          </a:p>
        </p:txBody>
      </p:sp>
    </p:spTree>
    <p:extLst>
      <p:ext uri="{BB962C8B-B14F-4D97-AF65-F5344CB8AC3E}">
        <p14:creationId xmlns:p14="http://schemas.microsoft.com/office/powerpoint/2010/main" val="3142862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6A3CD1B7-94A6-4433-8EC3-96FFED66B130}"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D8E3F0A5-CFB9-42C5-AFAA-B576BDEDAA01}" type="slidenum">
              <a:rPr lang="en-US"/>
              <a:pPr>
                <a:defRPr/>
              </a:pPr>
              <a:t>‹#›</a:t>
            </a:fld>
            <a:endParaRPr lang="en-US" dirty="0"/>
          </a:p>
        </p:txBody>
      </p:sp>
    </p:spTree>
    <p:extLst>
      <p:ext uri="{BB962C8B-B14F-4D97-AF65-F5344CB8AC3E}">
        <p14:creationId xmlns:p14="http://schemas.microsoft.com/office/powerpoint/2010/main" val="3938753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10150DC4-40A9-4D45-B666-D32587F99674}"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554164D-B093-457B-8C52-9E13495AF5D4}" type="slidenum">
              <a:rPr lang="en-US"/>
              <a:pPr>
                <a:defRPr/>
              </a:pPr>
              <a:t>‹#›</a:t>
            </a:fld>
            <a:endParaRPr lang="en-US" dirty="0"/>
          </a:p>
        </p:txBody>
      </p:sp>
    </p:spTree>
    <p:extLst>
      <p:ext uri="{BB962C8B-B14F-4D97-AF65-F5344CB8AC3E}">
        <p14:creationId xmlns:p14="http://schemas.microsoft.com/office/powerpoint/2010/main" val="57207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Arial" pitchFamily="34" charset="0"/>
              </a:defRPr>
            </a:lvl1pPr>
          </a:lstStyle>
          <a:p>
            <a:pPr fontAlgn="base">
              <a:spcBef>
                <a:spcPct val="0"/>
              </a:spcBef>
              <a:spcAft>
                <a:spcPct val="0"/>
              </a:spcAft>
              <a:defRPr/>
            </a:pPr>
            <a:fld id="{0CD6FC46-6DE8-4E86-8BC4-4A187CDC6925}" type="datetime1">
              <a:rPr lang="en-US">
                <a:ea typeface="ＭＳ Ｐゴシック" pitchFamily="34" charset="-128"/>
              </a:rPr>
              <a:pPr fontAlgn="base">
                <a:spcBef>
                  <a:spcPct val="0"/>
                </a:spcBef>
                <a:spcAft>
                  <a:spcPct val="0"/>
                </a:spcAft>
                <a:defRPr/>
              </a:pPr>
              <a:t>2/23/2018</a:t>
            </a:fld>
            <a:endParaRPr lang="en-US" dirty="0">
              <a:ea typeface="ＭＳ Ｐゴシック" pitchFamily="34" charset="-128"/>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sz="1800">
                <a:solidFill>
                  <a:prstClr val="black"/>
                </a:solidFill>
                <a:latin typeface="Arial" charset="0"/>
                <a:ea typeface="ＭＳ Ｐゴシック" charset="0"/>
                <a:cs typeface="ＭＳ Ｐゴシック"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3134595-C72E-4D58-BEAA-D82967EF662F}" type="slidenum">
              <a:rPr lang="en-US"/>
              <a:pPr>
                <a:defRPr/>
              </a:pPr>
              <a:t>‹#›</a:t>
            </a:fld>
            <a:endParaRPr lang="en-US" dirty="0"/>
          </a:p>
        </p:txBody>
      </p:sp>
    </p:spTree>
    <p:extLst>
      <p:ext uri="{BB962C8B-B14F-4D97-AF65-F5344CB8AC3E}">
        <p14:creationId xmlns:p14="http://schemas.microsoft.com/office/powerpoint/2010/main" val="7810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9144000" y="6356351"/>
            <a:ext cx="2844800" cy="365125"/>
          </a:xfrm>
        </p:spPr>
        <p:txBody>
          <a:bodyPr/>
          <a:lstStyle>
            <a:lvl1pPr>
              <a:defRPr/>
            </a:lvl1pPr>
          </a:lstStyle>
          <a:p>
            <a:pPr>
              <a:defRPr/>
            </a:pPr>
            <a:fld id="{8E7FBFE6-B4B6-4C4D-B8E6-BD5610E897B7}" type="slidenum">
              <a:rPr lang="en-US"/>
              <a:pPr>
                <a:defRPr/>
              </a:pPr>
              <a:t>‹#›</a:t>
            </a:fld>
            <a:endParaRPr lang="en-US" dirty="0"/>
          </a:p>
        </p:txBody>
      </p:sp>
    </p:spTree>
    <p:extLst>
      <p:ext uri="{BB962C8B-B14F-4D97-AF65-F5344CB8AC3E}">
        <p14:creationId xmlns:p14="http://schemas.microsoft.com/office/powerpoint/2010/main" val="372754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ED0E-2571-43A8-9C5B-312C85E0AB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DF3E0-BE3E-47E8-86E8-D068931F93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CBF8F-8C66-4617-8389-26476EC2E5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08AC3C-621E-4C2B-999C-3DB5EDC5CED2}"/>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6" name="Footer Placeholder 5">
            <a:extLst>
              <a:ext uri="{FF2B5EF4-FFF2-40B4-BE49-F238E27FC236}">
                <a16:creationId xmlns:a16="http://schemas.microsoft.com/office/drawing/2014/main" id="{ECE7E799-AA5E-4A59-A0E3-58DA921D58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9FAD7D-4CA3-4FCC-A52A-B96E896C1A5C}"/>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1198283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392E-84AD-47AC-BE42-0717368B6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A70A65-8F57-4864-8029-2F12059D09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08569D-2921-421A-9D21-4BB25380F5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255BD-8685-4887-A7D2-5EA16A965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F8FEC2-0464-4E18-880F-2EC59502C4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198E06-7A29-473B-8B99-07D77F0BFE82}"/>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8" name="Footer Placeholder 7">
            <a:extLst>
              <a:ext uri="{FF2B5EF4-FFF2-40B4-BE49-F238E27FC236}">
                <a16:creationId xmlns:a16="http://schemas.microsoft.com/office/drawing/2014/main" id="{1D12B591-F7B6-4B66-AD1D-902EE7DD92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B6E9D4-7861-45EF-B7A3-5774CB45965C}"/>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49663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2C19-3FC6-48E3-876C-F6510B3E3F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866F4-47E7-44F3-83F7-D22BB3190C2F}"/>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4" name="Footer Placeholder 3">
            <a:extLst>
              <a:ext uri="{FF2B5EF4-FFF2-40B4-BE49-F238E27FC236}">
                <a16:creationId xmlns:a16="http://schemas.microsoft.com/office/drawing/2014/main" id="{8E6CF4BD-E12F-454F-A86E-9CF7310663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22DDCFD-20E4-4B6F-B6A9-58146E500A4B}"/>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242752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FEB4D2-F1F9-466F-BA47-2EA8619F839E}"/>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3" name="Footer Placeholder 2">
            <a:extLst>
              <a:ext uri="{FF2B5EF4-FFF2-40B4-BE49-F238E27FC236}">
                <a16:creationId xmlns:a16="http://schemas.microsoft.com/office/drawing/2014/main" id="{FF4C7224-C772-4DEF-BA44-6C82804A81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A71DF62-91AF-44D2-90F9-2ACECB79FADE}"/>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161244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C3CE-EE97-4E69-BE80-7E835EF8C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0081E-70E8-4D4E-98C5-A9E13783E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AFB7AE-38F3-4DB5-A1CA-14E72C636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E973E0-C53C-411B-A6E6-BF8D2429B44F}"/>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6" name="Footer Placeholder 5">
            <a:extLst>
              <a:ext uri="{FF2B5EF4-FFF2-40B4-BE49-F238E27FC236}">
                <a16:creationId xmlns:a16="http://schemas.microsoft.com/office/drawing/2014/main" id="{C1038AD0-FAAC-4B47-803A-DAF304A312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87A361-72AF-4B8E-B5BB-B8E14873FF1C}"/>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140317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CC54-EC88-407C-9AE6-9E14A5058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FAA756-0E0F-487B-8091-F7E48D6F3B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D9158D-03BE-49AA-8304-D499CA3CA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48F57E-D822-4148-BC6B-D37786134D0A}"/>
              </a:ext>
            </a:extLst>
          </p:cNvPr>
          <p:cNvSpPr>
            <a:spLocks noGrp="1"/>
          </p:cNvSpPr>
          <p:nvPr>
            <p:ph type="dt" sz="half" idx="10"/>
          </p:nvPr>
        </p:nvSpPr>
        <p:spPr/>
        <p:txBody>
          <a:bodyPr/>
          <a:lstStyle/>
          <a:p>
            <a:fld id="{1142C68B-CAAA-457A-8005-1B9A5C949433}" type="datetimeFigureOut">
              <a:rPr lang="en-US" smtClean="0"/>
              <a:t>2/23/2018</a:t>
            </a:fld>
            <a:endParaRPr lang="en-US" dirty="0"/>
          </a:p>
        </p:txBody>
      </p:sp>
      <p:sp>
        <p:nvSpPr>
          <p:cNvPr id="6" name="Footer Placeholder 5">
            <a:extLst>
              <a:ext uri="{FF2B5EF4-FFF2-40B4-BE49-F238E27FC236}">
                <a16:creationId xmlns:a16="http://schemas.microsoft.com/office/drawing/2014/main" id="{43DAB1A5-F56E-45CD-B898-51857B02D4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878406-B4E5-44DF-95B8-4E4A37271E0E}"/>
              </a:ext>
            </a:extLst>
          </p:cNvPr>
          <p:cNvSpPr>
            <a:spLocks noGrp="1"/>
          </p:cNvSpPr>
          <p:nvPr>
            <p:ph type="sldNum" sz="quarter" idx="12"/>
          </p:nvPr>
        </p:nvSpPr>
        <p:spPr/>
        <p:txBody>
          <a:bodyPr/>
          <a:lstStyle/>
          <a:p>
            <a:fld id="{61368A81-02B7-4DD7-806C-6A9C30281587}" type="slidenum">
              <a:rPr lang="en-US" smtClean="0"/>
              <a:t>‹#›</a:t>
            </a:fld>
            <a:endParaRPr lang="en-US" dirty="0"/>
          </a:p>
        </p:txBody>
      </p:sp>
    </p:spTree>
    <p:extLst>
      <p:ext uri="{BB962C8B-B14F-4D97-AF65-F5344CB8AC3E}">
        <p14:creationId xmlns:p14="http://schemas.microsoft.com/office/powerpoint/2010/main" val="111290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9E3FB"/>
            </a:gs>
            <a:gs pos="33000">
              <a:srgbClr val="F6D2F2"/>
            </a:gs>
            <a:gs pos="68000">
              <a:srgbClr val="69E3FB"/>
            </a:gs>
            <a:gs pos="99000">
              <a:srgbClr val="F6D2F2"/>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F8A6D-905B-4164-A399-D594C677F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E7489A-7CF4-4953-94EF-240A992B2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230E0-215B-4BBC-9C64-E506E93E0C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2C68B-CAAA-457A-8005-1B9A5C949433}" type="datetimeFigureOut">
              <a:rPr lang="en-US" smtClean="0"/>
              <a:t>2/23/2018</a:t>
            </a:fld>
            <a:endParaRPr lang="en-US" dirty="0"/>
          </a:p>
        </p:txBody>
      </p:sp>
      <p:sp>
        <p:nvSpPr>
          <p:cNvPr id="5" name="Footer Placeholder 4">
            <a:extLst>
              <a:ext uri="{FF2B5EF4-FFF2-40B4-BE49-F238E27FC236}">
                <a16:creationId xmlns:a16="http://schemas.microsoft.com/office/drawing/2014/main" id="{AF685566-65D3-4FA7-8B69-ED9A34516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E7D2A9D-96C7-4C77-A9C8-2A403EEF4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68A81-02B7-4DD7-806C-6A9C30281587}" type="slidenum">
              <a:rPr lang="en-US" smtClean="0"/>
              <a:t>‹#›</a:t>
            </a:fld>
            <a:endParaRPr lang="en-US" dirty="0"/>
          </a:p>
        </p:txBody>
      </p:sp>
    </p:spTree>
    <p:extLst>
      <p:ext uri="{BB962C8B-B14F-4D97-AF65-F5344CB8AC3E}">
        <p14:creationId xmlns:p14="http://schemas.microsoft.com/office/powerpoint/2010/main" val="2814611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9E3FB"/>
            </a:gs>
            <a:gs pos="33000">
              <a:srgbClr val="F6D2F2"/>
            </a:gs>
            <a:gs pos="68000">
              <a:srgbClr val="69E3FB"/>
            </a:gs>
            <a:gs pos="99000">
              <a:srgbClr val="F6D2F2"/>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64DFA73C-465D-47FF-8B18-BB4D4320F533}" type="datetimeFigureOut">
              <a:rPr lang="en-US">
                <a:solidFill>
                  <a:prstClr val="black">
                    <a:tint val="75000"/>
                  </a:prstClr>
                </a:solidFill>
                <a:latin typeface="Arial" pitchFamily="34" charset="0"/>
                <a:ea typeface="ＭＳ Ｐゴシック" pitchFamily="34" charset="-128"/>
              </a:rPr>
              <a:pPr fontAlgn="base">
                <a:spcBef>
                  <a:spcPct val="0"/>
                </a:spcBef>
                <a:spcAft>
                  <a:spcPct val="0"/>
                </a:spcAft>
                <a:defRPr/>
              </a:pPr>
              <a:t>2/23/2018</a:t>
            </a:fld>
            <a:endParaRPr lang="en-US" dirty="0">
              <a:solidFill>
                <a:prstClr val="black">
                  <a:tint val="75000"/>
                </a:prstClr>
              </a:solidFill>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prstClr val="black">
                  <a:tint val="75000"/>
                </a:prstClr>
              </a:solidFill>
              <a:latin typeface="Arial" pitchFamily="34"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BA8C6CA0-8330-4185-A2AF-1EBE00DD2F88}" type="slidenum">
              <a:rPr lang="en-US">
                <a:solidFill>
                  <a:prstClr val="black">
                    <a:tint val="75000"/>
                  </a:prstClr>
                </a:solidFill>
                <a:latin typeface="Arial" pitchFamily="34" charset="0"/>
                <a:ea typeface="ＭＳ Ｐゴシック" pitchFamily="34" charset="-128"/>
              </a:rPr>
              <a:pPr fontAlgn="base">
                <a:spcBef>
                  <a:spcPct val="0"/>
                </a:spcBef>
                <a:spcAft>
                  <a:spcPct val="0"/>
                </a:spcAft>
                <a:defRPr/>
              </a:pPr>
              <a:t>‹#›</a:t>
            </a:fld>
            <a:endParaRPr lang="en-US" dirty="0">
              <a:solidFill>
                <a:prstClr val="black">
                  <a:tint val="75000"/>
                </a:prstClr>
              </a:solidFill>
              <a:latin typeface="Arial" pitchFamily="34" charset="0"/>
              <a:ea typeface="ＭＳ Ｐゴシック" pitchFamily="34" charset="-128"/>
            </a:endParaRPr>
          </a:p>
        </p:txBody>
      </p:sp>
    </p:spTree>
    <p:extLst>
      <p:ext uri="{BB962C8B-B14F-4D97-AF65-F5344CB8AC3E}">
        <p14:creationId xmlns:p14="http://schemas.microsoft.com/office/powerpoint/2010/main" val="1014956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9E3FB"/>
            </a:gs>
            <a:gs pos="33000">
              <a:srgbClr val="F6D2F2"/>
            </a:gs>
            <a:gs pos="68000">
              <a:srgbClr val="69E3FB"/>
            </a:gs>
            <a:gs pos="99000">
              <a:srgbClr val="F6D2F2"/>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762000"/>
          </a:xfrm>
          <a:prstGeom prst="rect">
            <a:avLst/>
          </a:prstGeom>
        </p:spPr>
        <p:txBody>
          <a:bodyPr vert="horz" lIns="91440" tIns="45720" rIns="91440" bIns="45720" rtlCol="0" anchor="t" anchorCtr="0">
            <a:normAutofit/>
          </a:bodyPr>
          <a:lstStyle/>
          <a:p>
            <a:r>
              <a:rPr lang="en-US" dirty="0"/>
              <a:t>Click to edit Master title style</a:t>
            </a:r>
          </a:p>
        </p:txBody>
      </p:sp>
      <p:sp>
        <p:nvSpPr>
          <p:cNvPr id="819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9144000" y="632460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defRPr>
            </a:lvl1pPr>
          </a:lstStyle>
          <a:p>
            <a:pPr fontAlgn="base">
              <a:spcBef>
                <a:spcPct val="0"/>
              </a:spcBef>
              <a:spcAft>
                <a:spcPct val="0"/>
              </a:spcAft>
              <a:defRPr/>
            </a:pPr>
            <a:fld id="{4A7DA415-6F8D-433A-AE0D-1703881C3EF5}" type="slidenum">
              <a:rPr lang="en-US">
                <a:ea typeface="ＭＳ Ｐゴシック" pitchFamily="34" charset="-128"/>
              </a:rPr>
              <a:pPr fontAlgn="base">
                <a:spcBef>
                  <a:spcPct val="0"/>
                </a:spcBef>
                <a:spcAft>
                  <a:spcPct val="0"/>
                </a:spcAft>
                <a:defRPr/>
              </a:pPr>
              <a:t>‹#›</a:t>
            </a:fld>
            <a:endParaRPr lang="en-US" dirty="0">
              <a:ea typeface="ＭＳ Ｐゴシック" pitchFamily="34" charset="-128"/>
            </a:endParaRPr>
          </a:p>
        </p:txBody>
      </p:sp>
    </p:spTree>
    <p:extLst>
      <p:ext uri="{BB962C8B-B14F-4D97-AF65-F5344CB8AC3E}">
        <p14:creationId xmlns:p14="http://schemas.microsoft.com/office/powerpoint/2010/main" val="5589162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457200" rtl="0" eaLnBrk="0" fontAlgn="base" hangingPunct="0">
        <a:spcBef>
          <a:spcPct val="0"/>
        </a:spcBef>
        <a:spcAft>
          <a:spcPct val="0"/>
        </a:spcAft>
        <a:defRPr sz="3200" i="1" kern="1200">
          <a:solidFill>
            <a:srgbClr val="EF6011"/>
          </a:solidFill>
          <a:effectLst>
            <a:outerShdw dist="25400" dir="2700000" algn="tl" rotWithShape="0">
              <a:srgbClr val="000000"/>
            </a:outerShdw>
          </a:effectLst>
          <a:latin typeface="Georgia"/>
          <a:ea typeface="ＭＳ Ｐゴシック" charset="0"/>
          <a:cs typeface="Georgia"/>
        </a:defRPr>
      </a:lvl1pPr>
      <a:lvl2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2pPr>
      <a:lvl3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3pPr>
      <a:lvl4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4pPr>
      <a:lvl5pPr algn="ctr" defTabSz="457200" rtl="0" eaLnBrk="0" fontAlgn="base" hangingPunct="0">
        <a:spcBef>
          <a:spcPct val="0"/>
        </a:spcBef>
        <a:spcAft>
          <a:spcPct val="0"/>
        </a:spcAft>
        <a:defRPr sz="3200" i="1">
          <a:solidFill>
            <a:srgbClr val="EF6011"/>
          </a:solidFill>
          <a:latin typeface="Georgia" charset="0"/>
          <a:ea typeface="ＭＳ Ｐゴシック" charset="0"/>
          <a:cs typeface="Georgia" pitchFamily="18" charset="0"/>
        </a:defRPr>
      </a:lvl5pPr>
      <a:lvl6pPr marL="457200" algn="ctr" defTabSz="457200" rtl="0" fontAlgn="base">
        <a:spcBef>
          <a:spcPct val="0"/>
        </a:spcBef>
        <a:spcAft>
          <a:spcPct val="0"/>
        </a:spcAft>
        <a:defRPr sz="3200" i="1">
          <a:solidFill>
            <a:srgbClr val="EF6011"/>
          </a:solidFill>
          <a:latin typeface="Georgia" charset="0"/>
          <a:ea typeface="ＭＳ Ｐゴシック" charset="0"/>
        </a:defRPr>
      </a:lvl6pPr>
      <a:lvl7pPr marL="914400" algn="ctr" defTabSz="457200" rtl="0" fontAlgn="base">
        <a:spcBef>
          <a:spcPct val="0"/>
        </a:spcBef>
        <a:spcAft>
          <a:spcPct val="0"/>
        </a:spcAft>
        <a:defRPr sz="3200" i="1">
          <a:solidFill>
            <a:srgbClr val="EF6011"/>
          </a:solidFill>
          <a:latin typeface="Georgia" charset="0"/>
          <a:ea typeface="ＭＳ Ｐゴシック" charset="0"/>
        </a:defRPr>
      </a:lvl7pPr>
      <a:lvl8pPr marL="1371600" algn="ctr" defTabSz="457200" rtl="0" fontAlgn="base">
        <a:spcBef>
          <a:spcPct val="0"/>
        </a:spcBef>
        <a:spcAft>
          <a:spcPct val="0"/>
        </a:spcAft>
        <a:defRPr sz="3200" i="1">
          <a:solidFill>
            <a:srgbClr val="EF6011"/>
          </a:solidFill>
          <a:latin typeface="Georgia" charset="0"/>
          <a:ea typeface="ＭＳ Ｐゴシック" charset="0"/>
        </a:defRPr>
      </a:lvl8pPr>
      <a:lvl9pPr marL="1828800" algn="ctr" defTabSz="457200" rtl="0" fontAlgn="base">
        <a:spcBef>
          <a:spcPct val="0"/>
        </a:spcBef>
        <a:spcAft>
          <a:spcPct val="0"/>
        </a:spcAft>
        <a:defRPr sz="3200" i="1">
          <a:solidFill>
            <a:srgbClr val="EF6011"/>
          </a:solidFill>
          <a:latin typeface="Georgia"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pitchFamily="34" charset="0"/>
        <a:buChar char="»"/>
        <a:defRPr kern="1200">
          <a:solidFill>
            <a:srgbClr val="404040"/>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hyperlink" Target="http://ectacenter.org/knowledgepath/ifspoutcomes-iepgoals/ifspoutcomes-iepgoals.as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www.fipp.org/Collateral/briefcase/briefcase_vol2_no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o-PSSoLfZAhXNc98KHdr6DpMQjRx6BAgAEAY&amp;url=http://thelittleredhen.typepad.com/my_weblog/2008/03/page/2/&amp;psig=AOvVaw25kg3lU1HC3bzy8dFIalWe&amp;ust=1519310549870349"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hyperlink" Target="http://www.google.com/url?sa=i&amp;rct=j&amp;q=&amp;esrc=s&amp;source=images&amp;cd=&amp;cad=rja&amp;uact=8&amp;ved=2ahUKEwjJ59KhjrrZAhUyT98KHS-nA-8QjRx6BAgAEAY&amp;url=http://thelittleredhen.typepad.com/my_weblog/2008/03/page/2/&amp;psig=AOvVaw1JTksRjO38D4mFpj-J6e0s&amp;ust=151940905749498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2.jpeg"/><Relationship Id="rId4" Type="http://schemas.openxmlformats.org/officeDocument/2006/relationships/diagramLayout" Target="../diagrams/layout2.xml"/><Relationship Id="rId9"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45.xml.rels><?xml version="1.0" encoding="UTF-8" standalone="yes"?>
<Relationships xmlns="http://schemas.openxmlformats.org/package/2006/relationships"><Relationship Id="rId3" Type="http://schemas.openxmlformats.org/officeDocument/2006/relationships/hyperlink" Target="http://ectacenter.org/decrp/decrp.asp" TargetMode="External"/><Relationship Id="rId7" Type="http://schemas.openxmlformats.org/officeDocument/2006/relationships/hyperlink" Target="http://www2.cde.state.co.us/media/ResultsMatter/RMSeries/AuthenticAssessInEI_SA.asp"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http://olms.cte.jhu.edu/olms2/135091" TargetMode="External"/><Relationship Id="rId5" Type="http://schemas.openxmlformats.org/officeDocument/2006/relationships/hyperlink" Target="http://www.infantva.org/documents/Functional%20Assessment%20Nov%2014%20Desicion%20Tree.pdf" TargetMode="External"/><Relationship Id="rId4" Type="http://schemas.openxmlformats.org/officeDocument/2006/relationships/hyperlink" Target="http://fgrbi.fsu.edu/"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ohioeicommunityofpractice.weebly.com/"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mailto:Tiffany.Madden@dodd.ohio.gov" TargetMode="External"/><Relationship Id="rId5" Type="http://schemas.openxmlformats.org/officeDocument/2006/relationships/hyperlink" Target="mailto:Karen.Kincaid@dodd.ohio.gov" TargetMode="Externa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YkpfklrfZAhVDT98KHXd4CcQQjRx6BAgAEAY&amp;url=http://www.survivingateacherssalary.com/our-pinypon-party-celebrating-fashionable-girls/&amp;psig=AOvVaw2MT1UT6M-dovUQccoSID50&amp;ust=1519308283813678"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YkpfklrfZAhVDT98KHXd4CcQQjRx6BAgAEAY&amp;url=http://www.survivingateacherssalary.com/our-pinypon-party-celebrating-fashionable-girls/&amp;psig=AOvVaw2MT1UT6M-dovUQccoSID50&amp;ust=1519308283813678"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ACC5135-8032-4DFD-A1B0-6B488169E637}" type="slidenum">
              <a:rPr lang="en-US" smtClean="0">
                <a:solidFill>
                  <a:prstClr val="black">
                    <a:tint val="75000"/>
                  </a:prstClr>
                </a:solidFill>
              </a:rPr>
              <a:pPr>
                <a:defRPr/>
              </a:pPr>
              <a:t>1</a:t>
            </a:fld>
            <a:endParaRPr lang="en-US" dirty="0">
              <a:solidFill>
                <a:prstClr val="black">
                  <a:tint val="75000"/>
                </a:prstClr>
              </a:solidFill>
            </a:endParaRPr>
          </a:p>
        </p:txBody>
      </p:sp>
      <p:sp>
        <p:nvSpPr>
          <p:cNvPr id="3" name="TextBox 2"/>
          <p:cNvSpPr txBox="1"/>
          <p:nvPr/>
        </p:nvSpPr>
        <p:spPr>
          <a:xfrm>
            <a:off x="358596" y="196525"/>
            <a:ext cx="11501141" cy="1538883"/>
          </a:xfrm>
          <a:prstGeom prst="rect">
            <a:avLst/>
          </a:prstGeom>
          <a:solidFill>
            <a:srgbClr val="0070C0"/>
          </a:solidFill>
          <a:ln w="28575">
            <a:solidFill>
              <a:schemeClr val="tx1"/>
            </a:solidFill>
          </a:ln>
        </p:spPr>
        <p:txBody>
          <a:bodyPr wrap="square" rtlCol="0">
            <a:spAutoFit/>
          </a:bodyPr>
          <a:lstStyle/>
          <a:p>
            <a:pPr algn="ctr"/>
            <a:r>
              <a:rPr lang="en-US" sz="2600" b="1" dirty="0">
                <a:latin typeface="Georgia" panose="02040502050405020303" pitchFamily="18" charset="0"/>
              </a:rPr>
              <a:t>   </a:t>
            </a:r>
            <a:br>
              <a:rPr lang="en-US" sz="2400" b="1" dirty="0">
                <a:latin typeface="Georgia" panose="02040502050405020303" pitchFamily="18" charset="0"/>
                <a:ea typeface="Adobe Fan Heiti Std B" pitchFamily="34" charset="-128"/>
              </a:rPr>
            </a:br>
            <a:r>
              <a:rPr lang="en-US" sz="2400" b="1" dirty="0">
                <a:latin typeface="Georgia" panose="02040502050405020303" pitchFamily="18" charset="0"/>
                <a:ea typeface="Adobe Fan Heiti Std B" pitchFamily="34" charset="-128"/>
              </a:rPr>
              <a:t>   </a:t>
            </a:r>
            <a:r>
              <a:rPr lang="en-US" sz="4800" b="1" dirty="0">
                <a:latin typeface="Georgia" panose="02040502050405020303" pitchFamily="18" charset="0"/>
                <a:ea typeface="Adobe Fan Heiti Std B" pitchFamily="34" charset="-128"/>
              </a:rPr>
              <a:t>Determining Need for EI Services</a:t>
            </a:r>
            <a:br>
              <a:rPr lang="en-US" sz="2800" b="1" dirty="0">
                <a:latin typeface="Georgia" panose="02040502050405020303" pitchFamily="18" charset="0"/>
                <a:ea typeface="Adobe Fan Heiti Std B" pitchFamily="34" charset="-128"/>
              </a:rPr>
            </a:br>
            <a:r>
              <a:rPr lang="en-US" sz="2000" b="1" dirty="0">
                <a:latin typeface="Georgia" panose="02040502050405020303" pitchFamily="18" charset="0"/>
                <a:ea typeface="Adobe Fan Heiti Std B" pitchFamily="34" charset="-128"/>
              </a:rPr>
              <a:t>    </a:t>
            </a:r>
          </a:p>
        </p:txBody>
      </p:sp>
      <p:grpSp>
        <p:nvGrpSpPr>
          <p:cNvPr id="11" name="Group 10"/>
          <p:cNvGrpSpPr/>
          <p:nvPr/>
        </p:nvGrpSpPr>
        <p:grpSpPr>
          <a:xfrm>
            <a:off x="7940040" y="5913543"/>
            <a:ext cx="3793787" cy="442808"/>
            <a:chOff x="1444752" y="54109"/>
            <a:chExt cx="3793787" cy="1223431"/>
          </a:xfrm>
        </p:grpSpPr>
        <p:sp>
          <p:nvSpPr>
            <p:cNvPr id="12" name="TextBox 11"/>
            <p:cNvSpPr txBox="1"/>
            <p:nvPr/>
          </p:nvSpPr>
          <p:spPr>
            <a:xfrm>
              <a:off x="1444752" y="446543"/>
              <a:ext cx="3793787" cy="830997"/>
            </a:xfrm>
            <a:prstGeom prst="rect">
              <a:avLst/>
            </a:prstGeom>
            <a:noFill/>
          </p:spPr>
          <p:txBody>
            <a:bodyPr wrap="square" rtlCol="0">
              <a:spAutoFit/>
            </a:bodyPr>
            <a:lstStyle/>
            <a:p>
              <a:br>
                <a:rPr lang="en-US" sz="2400" dirty="0">
                  <a:solidFill>
                    <a:srgbClr val="700017"/>
                  </a:solidFill>
                  <a:latin typeface="Serifa Std 45 Light" pitchFamily="18" charset="0"/>
                </a:rPr>
              </a:br>
              <a:endParaRPr lang="en-US" sz="2400" dirty="0">
                <a:solidFill>
                  <a:srgbClr val="700017"/>
                </a:solidFill>
                <a:latin typeface="Serifa Std 45 Light" pitchFamily="18" charset="0"/>
              </a:endParaRPr>
            </a:p>
          </p:txBody>
        </p:sp>
        <p:cxnSp>
          <p:nvCxnSpPr>
            <p:cNvPr id="14" name="Straight Connector 13"/>
            <p:cNvCxnSpPr/>
            <p:nvPr/>
          </p:nvCxnSpPr>
          <p:spPr>
            <a:xfrm>
              <a:off x="3486912" y="54109"/>
              <a:ext cx="0" cy="452228"/>
            </a:xfrm>
            <a:prstGeom prst="line">
              <a:avLst/>
            </a:prstGeom>
            <a:ln w="15875">
              <a:solidFill>
                <a:srgbClr val="A1A1A1"/>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81101" y="5408238"/>
            <a:ext cx="6400800" cy="1631216"/>
          </a:xfrm>
          <a:prstGeom prst="rect">
            <a:avLst/>
          </a:prstGeom>
          <a:noFill/>
        </p:spPr>
        <p:txBody>
          <a:bodyPr wrap="square" rtlCol="0">
            <a:spAutoFit/>
          </a:bodyPr>
          <a:lstStyle/>
          <a:p>
            <a:pPr fontAlgn="base">
              <a:spcBef>
                <a:spcPct val="0"/>
              </a:spcBef>
              <a:spcAft>
                <a:spcPct val="0"/>
              </a:spcAft>
              <a:defRPr/>
            </a:pPr>
            <a:r>
              <a:rPr lang="en-US" sz="2000" b="1" dirty="0">
                <a:latin typeface="Georgia" panose="02040502050405020303" pitchFamily="18" charset="0"/>
                <a:ea typeface="ＭＳ Ｐゴシック" pitchFamily="34" charset="-128"/>
              </a:rPr>
              <a:t>Karen Kincaid, DS  </a:t>
            </a:r>
            <a:br>
              <a:rPr lang="en-US" sz="2000" b="1" dirty="0">
                <a:latin typeface="Georgia" panose="02040502050405020303" pitchFamily="18" charset="0"/>
                <a:ea typeface="ＭＳ Ｐゴシック" pitchFamily="34" charset="-128"/>
              </a:rPr>
            </a:br>
            <a:r>
              <a:rPr lang="en-US" sz="2000" b="1" dirty="0">
                <a:latin typeface="Georgia" panose="02040502050405020303" pitchFamily="18" charset="0"/>
                <a:ea typeface="ＭＳ Ｐゴシック" pitchFamily="34" charset="-128"/>
              </a:rPr>
              <a:t>Tiffany Madden, MA/CCC-SLP, Certified Fidelity Coach</a:t>
            </a:r>
          </a:p>
          <a:p>
            <a:pPr fontAlgn="base">
              <a:spcBef>
                <a:spcPct val="0"/>
              </a:spcBef>
              <a:spcAft>
                <a:spcPct val="0"/>
              </a:spcAft>
              <a:defRPr/>
            </a:pPr>
            <a:r>
              <a:rPr lang="en-US" sz="2000" b="1" i="1" dirty="0">
                <a:latin typeface="Georgia" panose="02040502050405020303" pitchFamily="18" charset="0"/>
                <a:ea typeface="ＭＳ Ｐゴシック" pitchFamily="34" charset="-128"/>
              </a:rPr>
              <a:t>Early Intervention Program Consultants</a:t>
            </a:r>
          </a:p>
          <a:p>
            <a:endParaRPr lang="en-US" sz="2000" dirty="0"/>
          </a:p>
        </p:txBody>
      </p:sp>
      <p:pic>
        <p:nvPicPr>
          <p:cNvPr id="4" name="Picture 3">
            <a:extLst>
              <a:ext uri="{FF2B5EF4-FFF2-40B4-BE49-F238E27FC236}">
                <a16:creationId xmlns:a16="http://schemas.microsoft.com/office/drawing/2014/main" id="{FF3F5AAD-B602-4467-8339-4DB017A1D66F}"/>
              </a:ext>
            </a:extLst>
          </p:cNvPr>
          <p:cNvPicPr>
            <a:picLocks noChangeAspect="1"/>
          </p:cNvPicPr>
          <p:nvPr/>
        </p:nvPicPr>
        <p:blipFill>
          <a:blip r:embed="rId3"/>
          <a:stretch>
            <a:fillRect/>
          </a:stretch>
        </p:blipFill>
        <p:spPr>
          <a:xfrm>
            <a:off x="2649034" y="2147777"/>
            <a:ext cx="6920267" cy="3098914"/>
          </a:xfrm>
          <a:prstGeom prst="rect">
            <a:avLst/>
          </a:prstGeom>
          <a:ln>
            <a:solidFill>
              <a:schemeClr val="tx1"/>
            </a:solidFill>
          </a:ln>
        </p:spPr>
      </p:pic>
      <p:pic>
        <p:nvPicPr>
          <p:cNvPr id="7" name="Picture 6">
            <a:extLst>
              <a:ext uri="{FF2B5EF4-FFF2-40B4-BE49-F238E27FC236}">
                <a16:creationId xmlns:a16="http://schemas.microsoft.com/office/drawing/2014/main" id="{18BA9A09-6D02-44B7-8352-56ACCC222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220" y="6012815"/>
            <a:ext cx="4251960" cy="708660"/>
          </a:xfrm>
          <a:prstGeom prst="rect">
            <a:avLst/>
          </a:prstGeom>
          <a:ln>
            <a:solidFill>
              <a:schemeClr val="tx1"/>
            </a:solidFill>
          </a:ln>
        </p:spPr>
      </p:pic>
    </p:spTree>
    <p:extLst>
      <p:ext uri="{BB962C8B-B14F-4D97-AF65-F5344CB8AC3E}">
        <p14:creationId xmlns:p14="http://schemas.microsoft.com/office/powerpoint/2010/main" val="120855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229600" cy="762000"/>
          </a:xfrm>
        </p:spPr>
        <p:txBody>
          <a:bodyPr>
            <a:normAutofit/>
          </a:bodyPr>
          <a:lstStyle/>
          <a:p>
            <a:pPr algn="l"/>
            <a:r>
              <a:rPr lang="en-US" sz="3600" i="0" dirty="0">
                <a:solidFill>
                  <a:schemeClr val="tx1"/>
                </a:solidFill>
                <a:effectLst/>
                <a:latin typeface="Georgia" panose="02040502050405020303" pitchFamily="18" charset="0"/>
              </a:rPr>
              <a:t>Purpose of Family Directed Assessment</a:t>
            </a:r>
          </a:p>
        </p:txBody>
      </p:sp>
      <p:sp>
        <p:nvSpPr>
          <p:cNvPr id="3" name="Content Placeholder 2"/>
          <p:cNvSpPr>
            <a:spLocks noGrp="1"/>
          </p:cNvSpPr>
          <p:nvPr>
            <p:ph idx="1"/>
          </p:nvPr>
        </p:nvSpPr>
        <p:spPr>
          <a:xfrm>
            <a:off x="191386" y="1066800"/>
            <a:ext cx="6133214" cy="5769428"/>
          </a:xfrm>
        </p:spPr>
        <p:txBody>
          <a:bodyPr/>
          <a:lstStyle/>
          <a:p>
            <a:r>
              <a:rPr lang="en-US" sz="2800" dirty="0">
                <a:latin typeface="Georgia" panose="02040502050405020303" pitchFamily="18" charset="0"/>
              </a:rPr>
              <a:t>Identify the strengths, needs, priorities of  children and families with regards to early intervention</a:t>
            </a:r>
          </a:p>
          <a:p>
            <a:endParaRPr lang="en-US" sz="2400" dirty="0">
              <a:latin typeface="+mn-lt"/>
            </a:endParaRPr>
          </a:p>
          <a:p>
            <a:r>
              <a:rPr lang="en-US" sz="2800" dirty="0">
                <a:latin typeface="Georgia" panose="02040502050405020303" pitchFamily="18" charset="0"/>
              </a:rPr>
              <a:t>Determine family activities/routines on which to focus intervention (functional outcome development)</a:t>
            </a:r>
          </a:p>
          <a:p>
            <a:endParaRPr lang="en-US" sz="2400" dirty="0">
              <a:latin typeface="+mn-lt"/>
            </a:endParaRPr>
          </a:p>
          <a:p>
            <a:r>
              <a:rPr lang="en-US" sz="2800" b="1" dirty="0">
                <a:latin typeface="Georgia" panose="02040502050405020303" pitchFamily="18" charset="0"/>
              </a:rPr>
              <a:t>Measure a child’s engagement, independence and social relationships (McWilliam)</a:t>
            </a:r>
          </a:p>
          <a:p>
            <a:endParaRPr lang="en-US" sz="2400" dirty="0">
              <a:latin typeface="+mn-lt"/>
            </a:endParaRPr>
          </a:p>
        </p:txBody>
      </p:sp>
      <p:sp>
        <p:nvSpPr>
          <p:cNvPr id="4" name="Slide Number Placeholder 3"/>
          <p:cNvSpPr>
            <a:spLocks noGrp="1"/>
          </p:cNvSpPr>
          <p:nvPr>
            <p:ph type="sldNum" sz="quarter" idx="12"/>
          </p:nvPr>
        </p:nvSpPr>
        <p:spPr/>
        <p:txBody>
          <a:bodyPr/>
          <a:lstStyle/>
          <a:p>
            <a:pPr>
              <a:defRPr/>
            </a:pPr>
            <a:fld id="{05C7A1CD-7FC7-4AB9-8BED-30FE49FB6F39}" type="slidenum">
              <a:rPr lang="en-US"/>
              <a:pPr>
                <a:defRPr/>
              </a:pPr>
              <a:t>10</a:t>
            </a:fld>
            <a:endParaRPr lang="en-US" dirty="0"/>
          </a:p>
        </p:txBody>
      </p:sp>
      <p:pic>
        <p:nvPicPr>
          <p:cNvPr id="7" name="Picture 6">
            <a:extLst>
              <a:ext uri="{FF2B5EF4-FFF2-40B4-BE49-F238E27FC236}">
                <a16:creationId xmlns:a16="http://schemas.microsoft.com/office/drawing/2014/main" id="{F18EDC54-84B2-4CD4-8E1E-5FC8C84D1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73704" y="1812778"/>
            <a:ext cx="5890437" cy="3926958"/>
          </a:xfrm>
          <a:prstGeom prst="roundRect">
            <a:avLst/>
          </a:prstGeom>
          <a:ln w="28575">
            <a:solidFill>
              <a:schemeClr val="tx1"/>
            </a:solidFill>
          </a:ln>
        </p:spPr>
      </p:pic>
    </p:spTree>
    <p:extLst>
      <p:ext uri="{BB962C8B-B14F-4D97-AF65-F5344CB8AC3E}">
        <p14:creationId xmlns:p14="http://schemas.microsoft.com/office/powerpoint/2010/main" val="158121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229600" cy="762000"/>
          </a:xfrm>
        </p:spPr>
        <p:txBody>
          <a:bodyPr>
            <a:normAutofit/>
          </a:bodyPr>
          <a:lstStyle/>
          <a:p>
            <a:pPr algn="l"/>
            <a:r>
              <a:rPr lang="en-US" sz="3600" i="0" dirty="0">
                <a:solidFill>
                  <a:schemeClr val="tx1"/>
                </a:solidFill>
                <a:effectLst/>
              </a:rPr>
              <a:t>Purpose of Family Directed Assessment</a:t>
            </a:r>
          </a:p>
        </p:txBody>
      </p:sp>
      <p:sp>
        <p:nvSpPr>
          <p:cNvPr id="3" name="Content Placeholder 2"/>
          <p:cNvSpPr>
            <a:spLocks noGrp="1"/>
          </p:cNvSpPr>
          <p:nvPr>
            <p:ph idx="1"/>
          </p:nvPr>
        </p:nvSpPr>
        <p:spPr>
          <a:xfrm>
            <a:off x="297712" y="1676363"/>
            <a:ext cx="6175744" cy="4206949"/>
          </a:xfrm>
        </p:spPr>
        <p:txBody>
          <a:bodyPr/>
          <a:lstStyle/>
          <a:p>
            <a:r>
              <a:rPr lang="en-US" sz="2800" dirty="0">
                <a:solidFill>
                  <a:schemeClr val="tx1"/>
                </a:solidFill>
                <a:latin typeface="Georgia" panose="02040502050405020303" pitchFamily="18" charset="0"/>
              </a:rPr>
              <a:t>Assess the “goodness of fit” between the child’s strengths/skills, family needs, and demands of the routine (McWilliam, 2010)</a:t>
            </a:r>
          </a:p>
          <a:p>
            <a:endParaRPr lang="en-US" sz="2800" dirty="0">
              <a:solidFill>
                <a:schemeClr val="tx1"/>
              </a:solidFill>
              <a:latin typeface="Georgia" panose="02040502050405020303" pitchFamily="18" charset="0"/>
            </a:endParaRPr>
          </a:p>
          <a:p>
            <a:r>
              <a:rPr lang="en-US" sz="2800" dirty="0">
                <a:solidFill>
                  <a:schemeClr val="tx1"/>
                </a:solidFill>
                <a:latin typeface="Georgia" panose="02040502050405020303" pitchFamily="18" charset="0"/>
              </a:rPr>
              <a:t>Establishing positive relationships with the family (McWilliam)</a:t>
            </a:r>
          </a:p>
          <a:p>
            <a:endParaRPr lang="en-US" sz="2400" dirty="0">
              <a:solidFill>
                <a:schemeClr val="tx1"/>
              </a:solidFill>
              <a:latin typeface="+mn-lt"/>
            </a:endParaRPr>
          </a:p>
          <a:p>
            <a:endParaRPr lang="en-US" sz="2400" dirty="0">
              <a:solidFill>
                <a:schemeClr val="tx1"/>
              </a:solidFill>
              <a:latin typeface="+mn-lt"/>
            </a:endParaRPr>
          </a:p>
        </p:txBody>
      </p:sp>
      <p:sp>
        <p:nvSpPr>
          <p:cNvPr id="4" name="Slide Number Placeholder 3"/>
          <p:cNvSpPr>
            <a:spLocks noGrp="1"/>
          </p:cNvSpPr>
          <p:nvPr>
            <p:ph type="sldNum" sz="quarter" idx="12"/>
          </p:nvPr>
        </p:nvSpPr>
        <p:spPr/>
        <p:txBody>
          <a:bodyPr/>
          <a:lstStyle/>
          <a:p>
            <a:pPr>
              <a:defRPr/>
            </a:pPr>
            <a:fld id="{05C7A1CD-7FC7-4AB9-8BED-30FE49FB6F39}" type="slidenum">
              <a:rPr lang="en-US"/>
              <a:pPr>
                <a:defRPr/>
              </a:pPr>
              <a:t>11</a:t>
            </a:fld>
            <a:endParaRPr lang="en-US" dirty="0"/>
          </a:p>
        </p:txBody>
      </p:sp>
      <p:pic>
        <p:nvPicPr>
          <p:cNvPr id="7" name="Picture 6">
            <a:extLst>
              <a:ext uri="{FF2B5EF4-FFF2-40B4-BE49-F238E27FC236}">
                <a16:creationId xmlns:a16="http://schemas.microsoft.com/office/drawing/2014/main" id="{CECC037C-EFE6-40F3-BC9D-1DA97D990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673704" y="1812778"/>
            <a:ext cx="5890437" cy="3926958"/>
          </a:xfrm>
          <a:prstGeom prst="roundRect">
            <a:avLst/>
          </a:prstGeom>
          <a:ln w="28575">
            <a:solidFill>
              <a:schemeClr val="tx1"/>
            </a:solidFill>
          </a:ln>
        </p:spPr>
      </p:pic>
    </p:spTree>
    <p:extLst>
      <p:ext uri="{BB962C8B-B14F-4D97-AF65-F5344CB8AC3E}">
        <p14:creationId xmlns:p14="http://schemas.microsoft.com/office/powerpoint/2010/main" val="2578839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5C7A1CD-7FC7-4AB9-8BED-30FE49FB6F39}" type="slidenum">
              <a:rPr lang="en-US"/>
              <a:pPr>
                <a:defRPr/>
              </a:pPr>
              <a:t>12</a:t>
            </a:fld>
            <a:endParaRPr lang="en-US" dirty="0"/>
          </a:p>
        </p:txBody>
      </p:sp>
      <p:sp>
        <p:nvSpPr>
          <p:cNvPr id="2" name="Title 1"/>
          <p:cNvSpPr>
            <a:spLocks noGrp="1"/>
          </p:cNvSpPr>
          <p:nvPr>
            <p:ph type="title" idx="4294967295"/>
          </p:nvPr>
        </p:nvSpPr>
        <p:spPr>
          <a:xfrm>
            <a:off x="404037" y="184581"/>
            <a:ext cx="11136313" cy="762000"/>
          </a:xfrm>
        </p:spPr>
        <p:txBody>
          <a:bodyPr>
            <a:noAutofit/>
          </a:bodyPr>
          <a:lstStyle/>
          <a:p>
            <a:pPr algn="ctr"/>
            <a:r>
              <a:rPr lang="en-US" sz="3600" i="0" dirty="0">
                <a:solidFill>
                  <a:schemeClr val="tx1"/>
                </a:solidFill>
                <a:effectLst/>
                <a:latin typeface="Georgia" panose="02040502050405020303" pitchFamily="18" charset="0"/>
              </a:rPr>
              <a:t>Questions Related </a:t>
            </a:r>
            <a:r>
              <a:rPr lang="en-US" sz="3600" i="0" dirty="0">
                <a:effectLst/>
                <a:latin typeface="Georgia" panose="02040502050405020303" pitchFamily="18" charset="0"/>
              </a:rPr>
              <a:t>to </a:t>
            </a:r>
            <a:r>
              <a:rPr lang="en-US" sz="3600" i="0" dirty="0">
                <a:solidFill>
                  <a:srgbClr val="7030A0"/>
                </a:solidFill>
                <a:effectLst/>
                <a:latin typeface="Georgia" panose="02040502050405020303" pitchFamily="18" charset="0"/>
              </a:rPr>
              <a:t>Everyday Activities and Routines</a:t>
            </a:r>
          </a:p>
        </p:txBody>
      </p:sp>
      <p:sp>
        <p:nvSpPr>
          <p:cNvPr id="6" name="Rectangle 5">
            <a:extLst>
              <a:ext uri="{FF2B5EF4-FFF2-40B4-BE49-F238E27FC236}">
                <a16:creationId xmlns:a16="http://schemas.microsoft.com/office/drawing/2014/main" id="{7A33711B-3DCF-406A-9BF7-3748824BD5E3}"/>
              </a:ext>
            </a:extLst>
          </p:cNvPr>
          <p:cNvSpPr/>
          <p:nvPr/>
        </p:nvSpPr>
        <p:spPr>
          <a:xfrm>
            <a:off x="1433621" y="1195277"/>
            <a:ext cx="3189767" cy="222084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r>
              <a:rPr lang="en-US" sz="2800" dirty="0">
                <a:solidFill>
                  <a:schemeClr val="tx1"/>
                </a:solidFill>
                <a:latin typeface="Georgia" panose="02040502050405020303" pitchFamily="18" charset="0"/>
              </a:rPr>
              <a:t> What activities do you and your child like to do </a:t>
            </a:r>
            <a:br>
              <a:rPr lang="en-US" sz="2800" dirty="0">
                <a:solidFill>
                  <a:schemeClr val="tx1"/>
                </a:solidFill>
                <a:latin typeface="Georgia" panose="02040502050405020303" pitchFamily="18" charset="0"/>
              </a:rPr>
            </a:br>
            <a:r>
              <a:rPr lang="en-US" sz="2800" dirty="0">
                <a:solidFill>
                  <a:schemeClr val="tx1"/>
                </a:solidFill>
                <a:latin typeface="Georgia" panose="02040502050405020303" pitchFamily="18" charset="0"/>
              </a:rPr>
              <a:t>together?</a:t>
            </a:r>
          </a:p>
        </p:txBody>
      </p:sp>
      <p:sp>
        <p:nvSpPr>
          <p:cNvPr id="8" name="Rectangle 7">
            <a:extLst>
              <a:ext uri="{FF2B5EF4-FFF2-40B4-BE49-F238E27FC236}">
                <a16:creationId xmlns:a16="http://schemas.microsoft.com/office/drawing/2014/main" id="{E97F9A6F-74E8-41AF-9CAA-E6CF2ABF28E7}"/>
              </a:ext>
            </a:extLst>
          </p:cNvPr>
          <p:cNvSpPr/>
          <p:nvPr/>
        </p:nvSpPr>
        <p:spPr>
          <a:xfrm>
            <a:off x="6870405" y="1206318"/>
            <a:ext cx="3347483" cy="2209801"/>
          </a:xfrm>
          <a:prstGeom prst="rect">
            <a:avLst/>
          </a:prstGeom>
          <a:solidFill>
            <a:srgbClr val="BD92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r>
              <a:rPr lang="en-US" sz="2800" dirty="0">
                <a:solidFill>
                  <a:schemeClr val="tx1"/>
                </a:solidFill>
                <a:latin typeface="Georgia" panose="02040502050405020303" pitchFamily="18" charset="0"/>
              </a:rPr>
              <a:t>What happens most </a:t>
            </a:r>
            <a:br>
              <a:rPr lang="en-US" sz="2800" dirty="0">
                <a:solidFill>
                  <a:schemeClr val="tx1"/>
                </a:solidFill>
                <a:latin typeface="Georgia" panose="02040502050405020303" pitchFamily="18" charset="0"/>
              </a:rPr>
            </a:br>
            <a:r>
              <a:rPr lang="en-US" sz="2800" dirty="0">
                <a:solidFill>
                  <a:schemeClr val="tx1"/>
                </a:solidFill>
                <a:latin typeface="Georgia" panose="02040502050405020303" pitchFamily="18" charset="0"/>
              </a:rPr>
              <a:t>mornings? Afternoons? </a:t>
            </a:r>
            <a:br>
              <a:rPr lang="en-US" sz="2800" dirty="0">
                <a:solidFill>
                  <a:schemeClr val="tx1"/>
                </a:solidFill>
                <a:latin typeface="Georgia" panose="02040502050405020303" pitchFamily="18" charset="0"/>
              </a:rPr>
            </a:br>
            <a:r>
              <a:rPr lang="en-US" sz="2800" dirty="0">
                <a:solidFill>
                  <a:schemeClr val="tx1"/>
                </a:solidFill>
                <a:latin typeface="Georgia" panose="02040502050405020303" pitchFamily="18" charset="0"/>
              </a:rPr>
              <a:t>Nights? Weekends?</a:t>
            </a:r>
          </a:p>
        </p:txBody>
      </p:sp>
      <p:sp>
        <p:nvSpPr>
          <p:cNvPr id="9" name="Rectangle 8">
            <a:extLst>
              <a:ext uri="{FF2B5EF4-FFF2-40B4-BE49-F238E27FC236}">
                <a16:creationId xmlns:a16="http://schemas.microsoft.com/office/drawing/2014/main" id="{5616C4F3-26DC-43B7-A8C7-E522A4016560}"/>
              </a:ext>
            </a:extLst>
          </p:cNvPr>
          <p:cNvSpPr/>
          <p:nvPr/>
        </p:nvSpPr>
        <p:spPr>
          <a:xfrm>
            <a:off x="6870405" y="4065994"/>
            <a:ext cx="3347483" cy="225255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r>
              <a:rPr lang="en-US" sz="2800" dirty="0">
                <a:solidFill>
                  <a:schemeClr val="tx1"/>
                </a:solidFill>
                <a:latin typeface="Georgia" panose="02040502050405020303" pitchFamily="18" charset="0"/>
              </a:rPr>
              <a:t>   What makes your  child happy, laugh, smile?</a:t>
            </a:r>
          </a:p>
        </p:txBody>
      </p:sp>
      <p:sp>
        <p:nvSpPr>
          <p:cNvPr id="10" name="Rectangle 9">
            <a:extLst>
              <a:ext uri="{FF2B5EF4-FFF2-40B4-BE49-F238E27FC236}">
                <a16:creationId xmlns:a16="http://schemas.microsoft.com/office/drawing/2014/main" id="{145002F8-EF5D-49AA-A2DE-ADFE5F7DAC8A}"/>
              </a:ext>
            </a:extLst>
          </p:cNvPr>
          <p:cNvSpPr/>
          <p:nvPr/>
        </p:nvSpPr>
        <p:spPr>
          <a:xfrm>
            <a:off x="1433621" y="4065994"/>
            <a:ext cx="3189767" cy="2290355"/>
          </a:xfrm>
          <a:prstGeom prst="rect">
            <a:avLst/>
          </a:prstGeom>
          <a:solidFill>
            <a:srgbClr val="BD92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endParaRPr lang="en-US" sz="2800" dirty="0">
              <a:solidFill>
                <a:schemeClr val="tx1"/>
              </a:solidFill>
              <a:latin typeface="Georgia" panose="02040502050405020303" pitchFamily="18" charset="0"/>
            </a:endParaRPr>
          </a:p>
          <a:p>
            <a:pPr marL="228600" indent="-228600"/>
            <a:r>
              <a:rPr lang="en-US" sz="2800" dirty="0">
                <a:solidFill>
                  <a:schemeClr val="tx1"/>
                </a:solidFill>
                <a:latin typeface="Georgia" panose="02040502050405020303" pitchFamily="18" charset="0"/>
              </a:rPr>
              <a:t>   What does your child enjoy and what holds your child’s attention?</a:t>
            </a:r>
          </a:p>
          <a:p>
            <a:pPr marL="228600" indent="-228600"/>
            <a:endParaRPr lang="en-US" sz="2800" dirty="0">
              <a:solidFill>
                <a:schemeClr val="tx1"/>
              </a:solidFill>
            </a:endParaRPr>
          </a:p>
        </p:txBody>
      </p:sp>
    </p:spTree>
    <p:extLst>
      <p:ext uri="{BB962C8B-B14F-4D97-AF65-F5344CB8AC3E}">
        <p14:creationId xmlns:p14="http://schemas.microsoft.com/office/powerpoint/2010/main" val="560824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5C7A1CD-7FC7-4AB9-8BED-30FE49FB6F39}" type="slidenum">
              <a:rPr lang="en-US"/>
              <a:pPr>
                <a:defRPr/>
              </a:pPr>
              <a:t>13</a:t>
            </a:fld>
            <a:endParaRPr lang="en-US" dirty="0"/>
          </a:p>
        </p:txBody>
      </p:sp>
      <p:sp>
        <p:nvSpPr>
          <p:cNvPr id="6" name="Title 5">
            <a:extLst>
              <a:ext uri="{FF2B5EF4-FFF2-40B4-BE49-F238E27FC236}">
                <a16:creationId xmlns:a16="http://schemas.microsoft.com/office/drawing/2014/main" id="{85131A9D-C15F-4DA1-A0F8-E9E63D165C9F}"/>
              </a:ext>
            </a:extLst>
          </p:cNvPr>
          <p:cNvSpPr>
            <a:spLocks noGrp="1"/>
          </p:cNvSpPr>
          <p:nvPr>
            <p:ph type="title" idx="4294967295"/>
          </p:nvPr>
        </p:nvSpPr>
        <p:spPr>
          <a:xfrm>
            <a:off x="0" y="58738"/>
            <a:ext cx="12192000" cy="1143000"/>
          </a:xfrm>
        </p:spPr>
        <p:txBody>
          <a:bodyPr/>
          <a:lstStyle/>
          <a:p>
            <a:r>
              <a:rPr lang="en-US" sz="3600" dirty="0">
                <a:latin typeface="Georgia" panose="02040502050405020303" pitchFamily="18" charset="0"/>
              </a:rPr>
              <a:t>Questions Related to </a:t>
            </a:r>
            <a:r>
              <a:rPr lang="en-US" sz="3600" dirty="0">
                <a:solidFill>
                  <a:srgbClr val="7030A0"/>
                </a:solidFill>
                <a:latin typeface="Georgia" panose="02040502050405020303" pitchFamily="18" charset="0"/>
              </a:rPr>
              <a:t>Everyday Activities and Routines</a:t>
            </a:r>
            <a:endParaRPr lang="en-US" sz="3600" dirty="0">
              <a:solidFill>
                <a:srgbClr val="7030A0"/>
              </a:solidFill>
            </a:endParaRPr>
          </a:p>
        </p:txBody>
      </p:sp>
      <p:sp>
        <p:nvSpPr>
          <p:cNvPr id="7" name="Rectangle 6">
            <a:extLst>
              <a:ext uri="{FF2B5EF4-FFF2-40B4-BE49-F238E27FC236}">
                <a16:creationId xmlns:a16="http://schemas.microsoft.com/office/drawing/2014/main" id="{1EB1CBFC-E553-4DDE-A29B-5DD56CEA84D1}"/>
              </a:ext>
            </a:extLst>
          </p:cNvPr>
          <p:cNvSpPr/>
          <p:nvPr/>
        </p:nvSpPr>
        <p:spPr>
          <a:xfrm>
            <a:off x="987054" y="1646847"/>
            <a:ext cx="3189767" cy="222084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Georgia" panose="02040502050405020303" pitchFamily="18" charset="0"/>
              </a:rPr>
              <a:t>What routines and/or </a:t>
            </a:r>
            <a:br>
              <a:rPr lang="en-US" sz="2000" b="1" dirty="0">
                <a:solidFill>
                  <a:schemeClr val="tx1"/>
                </a:solidFill>
                <a:latin typeface="Georgia" panose="02040502050405020303" pitchFamily="18" charset="0"/>
              </a:rPr>
            </a:br>
            <a:r>
              <a:rPr lang="en-US" sz="2000" b="1" dirty="0">
                <a:solidFill>
                  <a:schemeClr val="tx1"/>
                </a:solidFill>
                <a:latin typeface="Georgia" panose="02040502050405020303" pitchFamily="18" charset="0"/>
              </a:rPr>
              <a:t>activities does your child not like? What makes these events uncomfortable  or difficult?</a:t>
            </a:r>
          </a:p>
        </p:txBody>
      </p:sp>
      <p:sp>
        <p:nvSpPr>
          <p:cNvPr id="8" name="Rectangle 7">
            <a:extLst>
              <a:ext uri="{FF2B5EF4-FFF2-40B4-BE49-F238E27FC236}">
                <a16:creationId xmlns:a16="http://schemas.microsoft.com/office/drawing/2014/main" id="{8B6DB218-CED5-4645-A158-B35B01E73282}"/>
              </a:ext>
            </a:extLst>
          </p:cNvPr>
          <p:cNvSpPr/>
          <p:nvPr/>
        </p:nvSpPr>
        <p:spPr>
          <a:xfrm>
            <a:off x="4422258" y="4327191"/>
            <a:ext cx="3347483" cy="2209801"/>
          </a:xfrm>
          <a:prstGeom prst="rect">
            <a:avLst/>
          </a:prstGeom>
          <a:solidFill>
            <a:srgbClr val="BD92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Georgia" panose="02040502050405020303" pitchFamily="18" charset="0"/>
              </a:rPr>
              <a:t>Who are the important </a:t>
            </a:r>
            <a:br>
              <a:rPr lang="en-US" sz="2000" b="1" dirty="0">
                <a:solidFill>
                  <a:schemeClr val="tx1"/>
                </a:solidFill>
                <a:latin typeface="Georgia" panose="02040502050405020303" pitchFamily="18" charset="0"/>
              </a:rPr>
            </a:br>
            <a:r>
              <a:rPr lang="en-US" sz="2000" b="1" dirty="0">
                <a:solidFill>
                  <a:schemeClr val="tx1"/>
                </a:solidFill>
                <a:latin typeface="Georgia" panose="02040502050405020303" pitchFamily="18" charset="0"/>
              </a:rPr>
              <a:t>people in your child’s life?  Who does your child spend the most time with and where?</a:t>
            </a:r>
          </a:p>
        </p:txBody>
      </p:sp>
      <p:sp>
        <p:nvSpPr>
          <p:cNvPr id="9" name="Rectangle 8">
            <a:extLst>
              <a:ext uri="{FF2B5EF4-FFF2-40B4-BE49-F238E27FC236}">
                <a16:creationId xmlns:a16="http://schemas.microsoft.com/office/drawing/2014/main" id="{6445926D-3DE4-47B6-9F7C-2977CE610FD8}"/>
              </a:ext>
            </a:extLst>
          </p:cNvPr>
          <p:cNvSpPr/>
          <p:nvPr/>
        </p:nvSpPr>
        <p:spPr>
          <a:xfrm>
            <a:off x="7775945" y="1558202"/>
            <a:ext cx="3189767" cy="222084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Georgia" panose="02040502050405020303" pitchFamily="18" charset="0"/>
              </a:rPr>
              <a:t>Are there any activities</a:t>
            </a:r>
            <a:br>
              <a:rPr lang="en-US" sz="2000" b="1" dirty="0">
                <a:solidFill>
                  <a:schemeClr val="tx1"/>
                </a:solidFill>
                <a:latin typeface="Georgia" panose="02040502050405020303" pitchFamily="18" charset="0"/>
              </a:rPr>
            </a:br>
            <a:r>
              <a:rPr lang="en-US" sz="2000" b="1" dirty="0">
                <a:solidFill>
                  <a:schemeClr val="tx1"/>
                </a:solidFill>
                <a:latin typeface="Georgia" panose="02040502050405020303" pitchFamily="18" charset="0"/>
              </a:rPr>
              <a:t>that you would like to do but currently  are not able?</a:t>
            </a:r>
          </a:p>
        </p:txBody>
      </p:sp>
    </p:spTree>
    <p:extLst>
      <p:ext uri="{BB962C8B-B14F-4D97-AF65-F5344CB8AC3E}">
        <p14:creationId xmlns:p14="http://schemas.microsoft.com/office/powerpoint/2010/main" val="1196775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5C7A1CD-7FC7-4AB9-8BED-30FE49FB6F39}" type="slidenum">
              <a:rPr lang="en-US"/>
              <a:pPr>
                <a:defRPr/>
              </a:pPr>
              <a:t>14</a:t>
            </a:fld>
            <a:endParaRPr lang="en-US" dirty="0"/>
          </a:p>
        </p:txBody>
      </p:sp>
      <p:sp>
        <p:nvSpPr>
          <p:cNvPr id="2" name="Title 1"/>
          <p:cNvSpPr>
            <a:spLocks noGrp="1"/>
          </p:cNvSpPr>
          <p:nvPr>
            <p:ph type="title" idx="4294967295"/>
          </p:nvPr>
        </p:nvSpPr>
        <p:spPr>
          <a:xfrm>
            <a:off x="255588" y="212725"/>
            <a:ext cx="11936412" cy="762000"/>
          </a:xfrm>
        </p:spPr>
        <p:txBody>
          <a:bodyPr>
            <a:noAutofit/>
          </a:bodyPr>
          <a:lstStyle/>
          <a:p>
            <a:r>
              <a:rPr lang="en-US" i="0" dirty="0">
                <a:solidFill>
                  <a:schemeClr val="tx1"/>
                </a:solidFill>
                <a:effectLst/>
                <a:latin typeface="Georgia" panose="02040502050405020303" pitchFamily="18" charset="0"/>
              </a:rPr>
              <a:t>Questions Related t</a:t>
            </a:r>
            <a:r>
              <a:rPr lang="en-US" i="0" dirty="0">
                <a:effectLst/>
                <a:latin typeface="Georgia" panose="02040502050405020303" pitchFamily="18" charset="0"/>
              </a:rPr>
              <a:t>o</a:t>
            </a:r>
            <a:r>
              <a:rPr lang="en-US" i="0" dirty="0">
                <a:solidFill>
                  <a:schemeClr val="bg1">
                    <a:lumMod val="95000"/>
                  </a:schemeClr>
                </a:solidFill>
                <a:effectLst/>
                <a:latin typeface="Georgia" panose="02040502050405020303" pitchFamily="18" charset="0"/>
              </a:rPr>
              <a:t> </a:t>
            </a:r>
            <a:r>
              <a:rPr lang="en-US" i="0" dirty="0">
                <a:solidFill>
                  <a:srgbClr val="7030A0"/>
                </a:solidFill>
                <a:effectLst/>
                <a:latin typeface="Georgia" panose="02040502050405020303" pitchFamily="18" charset="0"/>
              </a:rPr>
              <a:t>child participation</a:t>
            </a:r>
          </a:p>
        </p:txBody>
      </p:sp>
      <p:sp>
        <p:nvSpPr>
          <p:cNvPr id="6" name="Rectangle: Rounded Corners 5">
            <a:extLst>
              <a:ext uri="{FF2B5EF4-FFF2-40B4-BE49-F238E27FC236}">
                <a16:creationId xmlns:a16="http://schemas.microsoft.com/office/drawing/2014/main" id="{097E9618-B29F-49E4-BD63-679A927D85FC}"/>
              </a:ext>
            </a:extLst>
          </p:cNvPr>
          <p:cNvSpPr/>
          <p:nvPr/>
        </p:nvSpPr>
        <p:spPr>
          <a:xfrm>
            <a:off x="661023" y="1046625"/>
            <a:ext cx="4104167" cy="1537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solidFill>
              <a:latin typeface="Georgia" panose="02040502050405020303" pitchFamily="18" charset="0"/>
            </a:endParaRPr>
          </a:p>
          <a:p>
            <a:r>
              <a:rPr lang="en-US" sz="2800" dirty="0">
                <a:solidFill>
                  <a:schemeClr val="tx1"/>
                </a:solidFill>
                <a:latin typeface="Georgia" panose="02040502050405020303" pitchFamily="18" charset="0"/>
              </a:rPr>
              <a:t>How does your child participate in (insert daily activity)?</a:t>
            </a:r>
          </a:p>
          <a:p>
            <a:r>
              <a:rPr lang="en-US" sz="2800" dirty="0">
                <a:solidFill>
                  <a:schemeClr val="tx1"/>
                </a:solidFill>
                <a:latin typeface="Georgia" panose="02040502050405020303" pitchFamily="18" charset="0"/>
              </a:rPr>
              <a:t> </a:t>
            </a:r>
          </a:p>
        </p:txBody>
      </p:sp>
      <p:sp>
        <p:nvSpPr>
          <p:cNvPr id="8" name="Rectangle: Rounded Corners 7">
            <a:extLst>
              <a:ext uri="{FF2B5EF4-FFF2-40B4-BE49-F238E27FC236}">
                <a16:creationId xmlns:a16="http://schemas.microsoft.com/office/drawing/2014/main" id="{08A709D1-F509-42F5-9417-82950820D48B}"/>
              </a:ext>
            </a:extLst>
          </p:cNvPr>
          <p:cNvSpPr/>
          <p:nvPr/>
        </p:nvSpPr>
        <p:spPr>
          <a:xfrm>
            <a:off x="661023" y="2847976"/>
            <a:ext cx="4104167" cy="1793356"/>
          </a:xfrm>
          <a:prstGeom prst="roundRect">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Georgia" panose="02040502050405020303" pitchFamily="18" charset="0"/>
              </a:rPr>
              <a:t>How is your child interacting with others during this time?</a:t>
            </a:r>
            <a:endParaRPr lang="en-US" sz="1050" dirty="0">
              <a:solidFill>
                <a:schemeClr val="tx1"/>
              </a:solidFill>
              <a:latin typeface="Georgia" panose="02040502050405020303" pitchFamily="18" charset="0"/>
            </a:endParaRPr>
          </a:p>
        </p:txBody>
      </p:sp>
      <p:pic>
        <p:nvPicPr>
          <p:cNvPr id="11" name="Picture 10">
            <a:extLst>
              <a:ext uri="{FF2B5EF4-FFF2-40B4-BE49-F238E27FC236}">
                <a16:creationId xmlns:a16="http://schemas.microsoft.com/office/drawing/2014/main" id="{0E30B85A-6FB2-4175-ADA4-E39929D79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479" y="1873225"/>
            <a:ext cx="6600000" cy="3742857"/>
          </a:xfrm>
          <a:prstGeom prst="roundRect">
            <a:avLst/>
          </a:prstGeom>
          <a:ln w="28575">
            <a:solidFill>
              <a:schemeClr val="tx1"/>
            </a:solidFill>
          </a:ln>
        </p:spPr>
      </p:pic>
      <p:sp>
        <p:nvSpPr>
          <p:cNvPr id="13" name="Rectangle: Rounded Corners 12">
            <a:extLst>
              <a:ext uri="{FF2B5EF4-FFF2-40B4-BE49-F238E27FC236}">
                <a16:creationId xmlns:a16="http://schemas.microsoft.com/office/drawing/2014/main" id="{345855A3-7D97-4AB8-A859-D9C2581A4D0A}"/>
              </a:ext>
            </a:extLst>
          </p:cNvPr>
          <p:cNvSpPr/>
          <p:nvPr/>
        </p:nvSpPr>
        <p:spPr>
          <a:xfrm>
            <a:off x="661022" y="4954356"/>
            <a:ext cx="4104167" cy="1613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Georgia" panose="02040502050405020303" pitchFamily="18" charset="0"/>
              </a:rPr>
              <a:t>How much does your child do for himself?</a:t>
            </a:r>
            <a:endParaRPr lang="en-US" sz="2800" dirty="0">
              <a:solidFill>
                <a:schemeClr val="tx1"/>
              </a:solidFill>
            </a:endParaRPr>
          </a:p>
        </p:txBody>
      </p:sp>
    </p:spTree>
    <p:extLst>
      <p:ext uri="{BB962C8B-B14F-4D97-AF65-F5344CB8AC3E}">
        <p14:creationId xmlns:p14="http://schemas.microsoft.com/office/powerpoint/2010/main" val="2722956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3AE57-9AF9-4508-82F8-522E96A42C01}"/>
              </a:ext>
            </a:extLst>
          </p:cNvPr>
          <p:cNvSpPr>
            <a:spLocks noGrp="1"/>
          </p:cNvSpPr>
          <p:nvPr>
            <p:ph type="title"/>
          </p:nvPr>
        </p:nvSpPr>
        <p:spPr/>
        <p:txBody>
          <a:bodyPr/>
          <a:lstStyle/>
          <a:p>
            <a:r>
              <a:rPr lang="en-US" dirty="0">
                <a:latin typeface="Georgia" panose="02040502050405020303" pitchFamily="18" charset="0"/>
              </a:rPr>
              <a:t>Poll question: Who conducts the family directed assessment on your team?</a:t>
            </a:r>
          </a:p>
        </p:txBody>
      </p:sp>
      <p:sp>
        <p:nvSpPr>
          <p:cNvPr id="5" name="Content Placeholder 4">
            <a:extLst>
              <a:ext uri="{FF2B5EF4-FFF2-40B4-BE49-F238E27FC236}">
                <a16:creationId xmlns:a16="http://schemas.microsoft.com/office/drawing/2014/main" id="{4BA9F06C-A757-4C87-952B-637FD8F95A04}"/>
              </a:ext>
            </a:extLst>
          </p:cNvPr>
          <p:cNvSpPr>
            <a:spLocks noGrp="1"/>
          </p:cNvSpPr>
          <p:nvPr>
            <p:ph idx="1"/>
          </p:nvPr>
        </p:nvSpPr>
        <p:spPr>
          <a:xfrm>
            <a:off x="609600" y="2117357"/>
            <a:ext cx="10972800" cy="4525963"/>
          </a:xfrm>
        </p:spPr>
        <p:txBody>
          <a:bodyPr/>
          <a:lstStyle/>
          <a:p>
            <a:pPr marL="0" indent="0">
              <a:buNone/>
            </a:pPr>
            <a:r>
              <a:rPr lang="en-US" sz="3600" dirty="0">
                <a:latin typeface="Georgia" panose="02040502050405020303" pitchFamily="18" charset="0"/>
              </a:rPr>
              <a:t>A. Service coordinators</a:t>
            </a:r>
          </a:p>
          <a:p>
            <a:pPr marL="0" indent="0">
              <a:buNone/>
            </a:pPr>
            <a:endParaRPr lang="en-US" sz="3600" dirty="0">
              <a:latin typeface="Georgia" panose="02040502050405020303" pitchFamily="18" charset="0"/>
            </a:endParaRPr>
          </a:p>
          <a:p>
            <a:pPr marL="0" indent="0">
              <a:buNone/>
            </a:pPr>
            <a:r>
              <a:rPr lang="en-US" sz="3600" dirty="0">
                <a:latin typeface="Georgia" panose="02040502050405020303" pitchFamily="18" charset="0"/>
              </a:rPr>
              <a:t>B. One or both assessors from the multidisciplinary  </a:t>
            </a:r>
          </a:p>
          <a:p>
            <a:pPr marL="0" indent="0">
              <a:buNone/>
            </a:pPr>
            <a:r>
              <a:rPr lang="en-US" sz="3600" dirty="0">
                <a:latin typeface="Georgia" panose="02040502050405020303" pitchFamily="18" charset="0"/>
              </a:rPr>
              <a:t>     team</a:t>
            </a:r>
          </a:p>
          <a:p>
            <a:pPr marL="0" indent="0">
              <a:buNone/>
            </a:pPr>
            <a:endParaRPr lang="en-US" sz="3600" dirty="0">
              <a:latin typeface="Georgia" panose="02040502050405020303" pitchFamily="18" charset="0"/>
            </a:endParaRPr>
          </a:p>
          <a:p>
            <a:pPr marL="0" indent="0">
              <a:buNone/>
            </a:pPr>
            <a:r>
              <a:rPr lang="en-US" sz="3600" dirty="0">
                <a:latin typeface="Georgia" panose="02040502050405020303" pitchFamily="18" charset="0"/>
              </a:rPr>
              <a:t>C. Both service coordinators and assessors jointly</a:t>
            </a:r>
          </a:p>
        </p:txBody>
      </p:sp>
      <p:sp>
        <p:nvSpPr>
          <p:cNvPr id="3" name="Slide Number Placeholder 2">
            <a:extLst>
              <a:ext uri="{FF2B5EF4-FFF2-40B4-BE49-F238E27FC236}">
                <a16:creationId xmlns:a16="http://schemas.microsoft.com/office/drawing/2014/main" id="{BC613B0B-825E-4ACA-8DB4-46DFF24C8949}"/>
              </a:ext>
            </a:extLst>
          </p:cNvPr>
          <p:cNvSpPr>
            <a:spLocks noGrp="1"/>
          </p:cNvSpPr>
          <p:nvPr>
            <p:ph type="sldNum" sz="quarter" idx="12"/>
          </p:nvPr>
        </p:nvSpPr>
        <p:spPr/>
        <p:txBody>
          <a:bodyPr/>
          <a:lstStyle/>
          <a:p>
            <a:pPr>
              <a:defRPr/>
            </a:pPr>
            <a:fld id="{EE4A4622-F81B-4DE7-90B4-DE704AE4FD7D}" type="slidenum">
              <a:rPr lang="en-US" smtClean="0">
                <a:solidFill>
                  <a:prstClr val="black">
                    <a:tint val="75000"/>
                  </a:prstClr>
                </a:solidFill>
              </a:rPr>
              <a:pPr>
                <a:defRPr/>
              </a:pPr>
              <a:t>15</a:t>
            </a:fld>
            <a:endParaRPr lang="en-US" dirty="0">
              <a:solidFill>
                <a:prstClr val="black">
                  <a:tint val="75000"/>
                </a:prstClr>
              </a:solidFill>
            </a:endParaRPr>
          </a:p>
        </p:txBody>
      </p:sp>
      <p:sp>
        <p:nvSpPr>
          <p:cNvPr id="6" name="Star: 5 Points 5">
            <a:extLst>
              <a:ext uri="{FF2B5EF4-FFF2-40B4-BE49-F238E27FC236}">
                <a16:creationId xmlns:a16="http://schemas.microsoft.com/office/drawing/2014/main" id="{9FD14265-4EE9-4F34-B3E4-CDF76AE2C537}"/>
              </a:ext>
            </a:extLst>
          </p:cNvPr>
          <p:cNvSpPr/>
          <p:nvPr/>
        </p:nvSpPr>
        <p:spPr>
          <a:xfrm rot="20142420">
            <a:off x="205562" y="323479"/>
            <a:ext cx="808075" cy="8860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596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D0EB-3868-4BC6-9111-3EA68C9E140A}"/>
              </a:ext>
            </a:extLst>
          </p:cNvPr>
          <p:cNvSpPr>
            <a:spLocks noGrp="1"/>
          </p:cNvSpPr>
          <p:nvPr>
            <p:ph type="title"/>
          </p:nvPr>
        </p:nvSpPr>
        <p:spPr>
          <a:xfrm>
            <a:off x="0" y="178946"/>
            <a:ext cx="11851758" cy="1143000"/>
          </a:xfrm>
        </p:spPr>
        <p:txBody>
          <a:bodyPr/>
          <a:lstStyle/>
          <a:p>
            <a:br>
              <a:rPr lang="en-US" dirty="0"/>
            </a:br>
            <a:br>
              <a:rPr lang="en-US" dirty="0"/>
            </a:br>
            <a:r>
              <a:rPr lang="en-US" dirty="0">
                <a:latin typeface="Georgia" panose="02040502050405020303" pitchFamily="18" charset="0"/>
              </a:rPr>
              <a:t>Poll question: Which statement best describes your assessment process?</a:t>
            </a:r>
            <a:br>
              <a:rPr lang="en-US" dirty="0">
                <a:latin typeface="Georgia" panose="02040502050405020303" pitchFamily="18" charset="0"/>
              </a:rPr>
            </a:b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1BA52658-C1BD-4F04-B391-41BC3FC13ED5}"/>
              </a:ext>
            </a:extLst>
          </p:cNvPr>
          <p:cNvSpPr>
            <a:spLocks noGrp="1"/>
          </p:cNvSpPr>
          <p:nvPr>
            <p:ph idx="1"/>
          </p:nvPr>
        </p:nvSpPr>
        <p:spPr>
          <a:xfrm>
            <a:off x="609600" y="2195513"/>
            <a:ext cx="10972800" cy="4525963"/>
          </a:xfrm>
        </p:spPr>
        <p:txBody>
          <a:bodyPr/>
          <a:lstStyle/>
          <a:p>
            <a:pPr marL="0" indent="0">
              <a:buNone/>
            </a:pPr>
            <a:r>
              <a:rPr lang="en-US" sz="3600" dirty="0">
                <a:latin typeface="Georgia" panose="02040502050405020303" pitchFamily="18" charset="0"/>
              </a:rPr>
              <a:t>A. The service coordinator shares information prior to IFSP development and it is used as assessment data for EI decision-making.</a:t>
            </a:r>
          </a:p>
          <a:p>
            <a:pPr marL="0" indent="0">
              <a:buNone/>
            </a:pPr>
            <a:endParaRPr lang="en-US" sz="3600" dirty="0">
              <a:latin typeface="Georgia" panose="02040502050405020303" pitchFamily="18" charset="0"/>
            </a:endParaRPr>
          </a:p>
          <a:p>
            <a:pPr marL="0" indent="0">
              <a:buNone/>
            </a:pPr>
            <a:r>
              <a:rPr lang="en-US" sz="3600" dirty="0">
                <a:latin typeface="Georgia" panose="02040502050405020303" pitchFamily="18" charset="0"/>
              </a:rPr>
              <a:t>B. We are all so busy, each person plugs his or her pieces of assessment data onto the IFSP form prior to the meeting.</a:t>
            </a:r>
          </a:p>
        </p:txBody>
      </p:sp>
      <p:sp>
        <p:nvSpPr>
          <p:cNvPr id="5" name="Slide Number Placeholder 4">
            <a:extLst>
              <a:ext uri="{FF2B5EF4-FFF2-40B4-BE49-F238E27FC236}">
                <a16:creationId xmlns:a16="http://schemas.microsoft.com/office/drawing/2014/main" id="{8CDBB32D-D554-499B-802A-E492590204FC}"/>
              </a:ext>
            </a:extLst>
          </p:cNvPr>
          <p:cNvSpPr>
            <a:spLocks noGrp="1"/>
          </p:cNvSpPr>
          <p:nvPr>
            <p:ph type="sldNum" sz="quarter" idx="12"/>
          </p:nvPr>
        </p:nvSpPr>
        <p:spPr/>
        <p:txBody>
          <a:bodyPr/>
          <a:lstStyle/>
          <a:p>
            <a:pPr>
              <a:defRPr/>
            </a:pPr>
            <a:fld id="{8EE31542-7B52-482F-BFD8-9518F975F146}" type="slidenum">
              <a:rPr lang="en-US" smtClean="0">
                <a:solidFill>
                  <a:prstClr val="black">
                    <a:tint val="75000"/>
                  </a:prstClr>
                </a:solidFill>
              </a:rPr>
              <a:pPr>
                <a:defRPr/>
              </a:pPr>
              <a:t>16</a:t>
            </a:fld>
            <a:endParaRPr lang="en-US" dirty="0">
              <a:solidFill>
                <a:prstClr val="black">
                  <a:tint val="75000"/>
                </a:prstClr>
              </a:solidFill>
            </a:endParaRPr>
          </a:p>
        </p:txBody>
      </p:sp>
      <p:sp>
        <p:nvSpPr>
          <p:cNvPr id="6" name="Star: 5 Points 5">
            <a:extLst>
              <a:ext uri="{FF2B5EF4-FFF2-40B4-BE49-F238E27FC236}">
                <a16:creationId xmlns:a16="http://schemas.microsoft.com/office/drawing/2014/main" id="{8FE9FE00-D5C6-413B-9F87-5CE649EC5D60}"/>
              </a:ext>
            </a:extLst>
          </p:cNvPr>
          <p:cNvSpPr/>
          <p:nvPr/>
        </p:nvSpPr>
        <p:spPr>
          <a:xfrm rot="20142420">
            <a:off x="460743" y="1182506"/>
            <a:ext cx="808075" cy="8860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635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1C0B-3945-4CD2-A3A5-7F280B8C8614}"/>
              </a:ext>
            </a:extLst>
          </p:cNvPr>
          <p:cNvSpPr>
            <a:spLocks noGrp="1"/>
          </p:cNvSpPr>
          <p:nvPr>
            <p:ph type="title"/>
          </p:nvPr>
        </p:nvSpPr>
        <p:spPr>
          <a:xfrm>
            <a:off x="1329070" y="261912"/>
            <a:ext cx="9920178" cy="1513728"/>
          </a:xfrm>
        </p:spPr>
        <p:txBody>
          <a:bodyPr/>
          <a:lstStyle/>
          <a:p>
            <a:pPr algn="l"/>
            <a:r>
              <a:rPr lang="en-US" dirty="0">
                <a:latin typeface="Georgia" panose="02040502050405020303" pitchFamily="18" charset="0"/>
              </a:rPr>
              <a:t>Poll question: When is the FDA typically conducted with families?</a:t>
            </a:r>
            <a:br>
              <a:rPr lang="en-US" dirty="0">
                <a:latin typeface="Georgia" panose="02040502050405020303" pitchFamily="18" charset="0"/>
              </a:rPr>
            </a:br>
            <a:r>
              <a:rPr lang="en-US" dirty="0">
                <a:latin typeface="Georgia" panose="02040502050405020303" pitchFamily="18" charset="0"/>
              </a:rPr>
              <a:t>  </a:t>
            </a:r>
          </a:p>
        </p:txBody>
      </p:sp>
      <p:sp>
        <p:nvSpPr>
          <p:cNvPr id="3" name="Content Placeholder 2">
            <a:extLst>
              <a:ext uri="{FF2B5EF4-FFF2-40B4-BE49-F238E27FC236}">
                <a16:creationId xmlns:a16="http://schemas.microsoft.com/office/drawing/2014/main" id="{C423102C-DF81-4424-8B23-D39FF7999B0F}"/>
              </a:ext>
            </a:extLst>
          </p:cNvPr>
          <p:cNvSpPr>
            <a:spLocks noGrp="1"/>
          </p:cNvSpPr>
          <p:nvPr>
            <p:ph idx="1"/>
          </p:nvPr>
        </p:nvSpPr>
        <p:spPr/>
        <p:txBody>
          <a:bodyPr/>
          <a:lstStyle/>
          <a:p>
            <a:pPr marL="0" indent="0">
              <a:buNone/>
            </a:pPr>
            <a:endParaRPr lang="en-US" sz="3600" dirty="0">
              <a:latin typeface="Georgia" panose="02040502050405020303" pitchFamily="18" charset="0"/>
            </a:endParaRPr>
          </a:p>
          <a:p>
            <a:pPr marL="0" indent="0">
              <a:buNone/>
            </a:pPr>
            <a:r>
              <a:rPr lang="en-US" sz="3600" dirty="0">
                <a:latin typeface="Georgia" panose="02040502050405020303" pitchFamily="18" charset="0"/>
              </a:rPr>
              <a:t>A. The same day as IFSP development</a:t>
            </a:r>
          </a:p>
          <a:p>
            <a:pPr marL="0" indent="0">
              <a:buNone/>
            </a:pPr>
            <a:r>
              <a:rPr lang="en-US" sz="3600" dirty="0">
                <a:latin typeface="Georgia" panose="02040502050405020303" pitchFamily="18" charset="0"/>
              </a:rPr>
              <a:t>B. After evaluation and assessment, but prior to IFSP      development</a:t>
            </a:r>
          </a:p>
          <a:p>
            <a:pPr marL="0" indent="0">
              <a:buNone/>
            </a:pPr>
            <a:r>
              <a:rPr lang="en-US" sz="3600" dirty="0">
                <a:latin typeface="Georgia" panose="02040502050405020303" pitchFamily="18" charset="0"/>
              </a:rPr>
              <a:t>C. At the initial visit by the SC (before eligibility determined).</a:t>
            </a:r>
          </a:p>
        </p:txBody>
      </p:sp>
      <p:sp>
        <p:nvSpPr>
          <p:cNvPr id="5" name="Slide Number Placeholder 4">
            <a:extLst>
              <a:ext uri="{FF2B5EF4-FFF2-40B4-BE49-F238E27FC236}">
                <a16:creationId xmlns:a16="http://schemas.microsoft.com/office/drawing/2014/main" id="{8D2D1FF4-BDD9-4742-B63B-857039D3CE9A}"/>
              </a:ext>
            </a:extLst>
          </p:cNvPr>
          <p:cNvSpPr>
            <a:spLocks noGrp="1"/>
          </p:cNvSpPr>
          <p:nvPr>
            <p:ph type="sldNum" sz="quarter" idx="12"/>
          </p:nvPr>
        </p:nvSpPr>
        <p:spPr/>
        <p:txBody>
          <a:bodyPr/>
          <a:lstStyle/>
          <a:p>
            <a:pPr>
              <a:defRPr/>
            </a:pPr>
            <a:fld id="{8EE31542-7B52-482F-BFD8-9518F975F146}" type="slidenum">
              <a:rPr lang="en-US" smtClean="0">
                <a:solidFill>
                  <a:prstClr val="black">
                    <a:tint val="75000"/>
                  </a:prstClr>
                </a:solidFill>
              </a:rPr>
              <a:pPr>
                <a:defRPr/>
              </a:pPr>
              <a:t>17</a:t>
            </a:fld>
            <a:endParaRPr lang="en-US" dirty="0">
              <a:solidFill>
                <a:prstClr val="black">
                  <a:tint val="75000"/>
                </a:prstClr>
              </a:solidFill>
            </a:endParaRPr>
          </a:p>
        </p:txBody>
      </p:sp>
      <p:sp>
        <p:nvSpPr>
          <p:cNvPr id="6" name="Star: 5 Points 5">
            <a:extLst>
              <a:ext uri="{FF2B5EF4-FFF2-40B4-BE49-F238E27FC236}">
                <a16:creationId xmlns:a16="http://schemas.microsoft.com/office/drawing/2014/main" id="{6594D438-5F3A-453F-AF46-800874DB4AE7}"/>
              </a:ext>
            </a:extLst>
          </p:cNvPr>
          <p:cNvSpPr/>
          <p:nvPr/>
        </p:nvSpPr>
        <p:spPr>
          <a:xfrm rot="20142420">
            <a:off x="374516" y="388908"/>
            <a:ext cx="808075" cy="8860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2605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a:stretch/>
        </p:blipFill>
        <p:spPr>
          <a:xfrm>
            <a:off x="1860801" y="1262489"/>
            <a:ext cx="8290298" cy="5526865"/>
          </a:xfrm>
        </p:spPr>
      </p:pic>
      <p:sp>
        <p:nvSpPr>
          <p:cNvPr id="2" name="Title 1"/>
          <p:cNvSpPr>
            <a:spLocks noGrp="1"/>
          </p:cNvSpPr>
          <p:nvPr>
            <p:ph type="title"/>
          </p:nvPr>
        </p:nvSpPr>
        <p:spPr>
          <a:xfrm>
            <a:off x="233287" y="63869"/>
            <a:ext cx="11461897" cy="1143000"/>
          </a:xfrm>
        </p:spPr>
        <p:txBody>
          <a:bodyPr/>
          <a:lstStyle/>
          <a:p>
            <a:r>
              <a:rPr lang="en-US" sz="4000" dirty="0">
                <a:latin typeface="Georgia" panose="02040502050405020303" pitchFamily="18" charset="0"/>
              </a:rPr>
              <a:t>Authentic (Functional) Assessment in </a:t>
            </a:r>
            <a:br>
              <a:rPr lang="en-US" sz="4000" dirty="0">
                <a:latin typeface="Georgia" panose="02040502050405020303" pitchFamily="18" charset="0"/>
              </a:rPr>
            </a:br>
            <a:r>
              <a:rPr lang="en-US" sz="4000" dirty="0">
                <a:latin typeface="Georgia" panose="02040502050405020303" pitchFamily="18" charset="0"/>
              </a:rPr>
              <a:t>Plain English:</a:t>
            </a:r>
          </a:p>
        </p:txBody>
      </p:sp>
      <p:sp>
        <p:nvSpPr>
          <p:cNvPr id="3" name="Content Placeholder 2"/>
          <p:cNvSpPr>
            <a:spLocks noGrp="1"/>
          </p:cNvSpPr>
          <p:nvPr>
            <p:ph sz="half" idx="1"/>
          </p:nvPr>
        </p:nvSpPr>
        <p:spPr>
          <a:xfrm>
            <a:off x="6244816" y="1262489"/>
            <a:ext cx="4678325" cy="5526865"/>
          </a:xfrm>
          <a:solidFill>
            <a:schemeClr val="bg1">
              <a:alpha val="70000"/>
            </a:schemeClr>
          </a:solidFill>
          <a:ln>
            <a:solidFill>
              <a:schemeClr val="tx1"/>
            </a:solidFill>
          </a:ln>
        </p:spPr>
        <p:txBody>
          <a:bodyPr/>
          <a:lstStyle/>
          <a:p>
            <a:r>
              <a:rPr lang="en-US" sz="3200" dirty="0">
                <a:latin typeface="Georgia" panose="02040502050405020303" pitchFamily="18" charset="0"/>
              </a:rPr>
              <a:t>Familiar people</a:t>
            </a:r>
          </a:p>
          <a:p>
            <a:pPr marL="0" indent="0">
              <a:buNone/>
            </a:pPr>
            <a:endParaRPr lang="en-US" sz="3200" dirty="0">
              <a:latin typeface="Georgia" panose="02040502050405020303" pitchFamily="18" charset="0"/>
            </a:endParaRPr>
          </a:p>
          <a:p>
            <a:r>
              <a:rPr lang="en-US" sz="3200" dirty="0">
                <a:latin typeface="Georgia" panose="02040502050405020303" pitchFamily="18" charset="0"/>
              </a:rPr>
              <a:t>In familiar settings</a:t>
            </a:r>
          </a:p>
          <a:p>
            <a:endParaRPr lang="en-US" sz="3200" dirty="0">
              <a:latin typeface="Georgia" panose="02040502050405020303" pitchFamily="18" charset="0"/>
            </a:endParaRPr>
          </a:p>
          <a:p>
            <a:r>
              <a:rPr lang="en-US" sz="3200" dirty="0">
                <a:latin typeface="Georgia" panose="02040502050405020303" pitchFamily="18" charset="0"/>
              </a:rPr>
              <a:t>With familiar objects/materials</a:t>
            </a:r>
          </a:p>
          <a:p>
            <a:endParaRPr lang="en-US" sz="3200" dirty="0">
              <a:latin typeface="Georgia" panose="02040502050405020303" pitchFamily="18" charset="0"/>
            </a:endParaRPr>
          </a:p>
          <a:p>
            <a:r>
              <a:rPr lang="en-US" sz="3200" dirty="0">
                <a:latin typeface="Georgia" panose="02040502050405020303" pitchFamily="18" charset="0"/>
              </a:rPr>
              <a:t>Doing familiar things</a:t>
            </a:r>
            <a:br>
              <a:rPr lang="en-US" dirty="0">
                <a:latin typeface="Georgia" panose="02040502050405020303" pitchFamily="18" charset="0"/>
              </a:rPr>
            </a:br>
            <a:br>
              <a:rPr lang="en-US" dirty="0">
                <a:latin typeface="Georgia" panose="02040502050405020303" pitchFamily="18" charset="0"/>
              </a:rPr>
            </a:br>
            <a:r>
              <a:rPr lang="en-US" sz="1000" dirty="0"/>
              <a:t>(Adapted from Pretti-Frontczak, et al., 2010 PPT presentation)</a:t>
            </a:r>
          </a:p>
        </p:txBody>
      </p:sp>
      <p:sp>
        <p:nvSpPr>
          <p:cNvPr id="5" name="Slide Number Placeholder 4"/>
          <p:cNvSpPr>
            <a:spLocks noGrp="1"/>
          </p:cNvSpPr>
          <p:nvPr>
            <p:ph type="sldNum" sz="quarter" idx="12"/>
          </p:nvPr>
        </p:nvSpPr>
        <p:spPr/>
        <p:txBody>
          <a:bodyPr/>
          <a:lstStyle/>
          <a:p>
            <a:pPr>
              <a:defRPr/>
            </a:pPr>
            <a:fld id="{8EE31542-7B52-482F-BFD8-9518F975F146}" type="slidenum">
              <a:rPr lang="en-US">
                <a:solidFill>
                  <a:prstClr val="black">
                    <a:tint val="75000"/>
                  </a:prstClr>
                </a:solidFill>
                <a:latin typeface="Calibri"/>
              </a:rPr>
              <a:pPr>
                <a:defRPr/>
              </a:pPr>
              <a:t>18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3086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E98F22-330C-4E71-B00C-B1059DFFF39A}"/>
              </a:ext>
            </a:extLst>
          </p:cNvPr>
          <p:cNvSpPr/>
          <p:nvPr/>
        </p:nvSpPr>
        <p:spPr>
          <a:xfrm>
            <a:off x="7287187" y="4492255"/>
            <a:ext cx="3713625" cy="1744883"/>
          </a:xfrm>
          <a:prstGeom prst="rect">
            <a:avLst/>
          </a:prstGeom>
          <a:solidFill>
            <a:srgbClr val="ECA4E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latin typeface="Georgia" panose="02040502050405020303" pitchFamily="18" charset="0"/>
              </a:rPr>
              <a:t>Involve </a:t>
            </a:r>
          </a:p>
          <a:p>
            <a:pPr algn="ctr"/>
            <a:r>
              <a:rPr lang="en-US" sz="5400" dirty="0">
                <a:latin typeface="Georgia" panose="02040502050405020303" pitchFamily="18" charset="0"/>
              </a:rPr>
              <a:t>caregivers!</a:t>
            </a:r>
          </a:p>
        </p:txBody>
      </p:sp>
      <p:sp>
        <p:nvSpPr>
          <p:cNvPr id="9" name="Rectangle 8">
            <a:extLst>
              <a:ext uri="{FF2B5EF4-FFF2-40B4-BE49-F238E27FC236}">
                <a16:creationId xmlns:a16="http://schemas.microsoft.com/office/drawing/2014/main" id="{88D637E9-D4DB-49BC-95CA-91223ED1EC77}"/>
              </a:ext>
            </a:extLst>
          </p:cNvPr>
          <p:cNvSpPr/>
          <p:nvPr/>
        </p:nvSpPr>
        <p:spPr>
          <a:xfrm>
            <a:off x="7287187" y="1831199"/>
            <a:ext cx="3713625" cy="1744883"/>
          </a:xfrm>
          <a:prstGeom prst="rect">
            <a:avLst/>
          </a:prstGeom>
          <a:solidFill>
            <a:srgbClr val="ECA4E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latin typeface="Georgia" panose="02040502050405020303" pitchFamily="18" charset="0"/>
              </a:rPr>
              <a:t>Involve</a:t>
            </a:r>
          </a:p>
          <a:p>
            <a:pPr algn="ctr"/>
            <a:r>
              <a:rPr lang="en-US" sz="5400" dirty="0">
                <a:latin typeface="Georgia" panose="02040502050405020303" pitchFamily="18" charset="0"/>
              </a:rPr>
              <a:t> families!!</a:t>
            </a:r>
          </a:p>
        </p:txBody>
      </p:sp>
      <p:sp>
        <p:nvSpPr>
          <p:cNvPr id="6" name="Rectangle 5">
            <a:extLst>
              <a:ext uri="{FF2B5EF4-FFF2-40B4-BE49-F238E27FC236}">
                <a16:creationId xmlns:a16="http://schemas.microsoft.com/office/drawing/2014/main" id="{C839D6AC-D1C6-4BC8-B554-BF3556EA3A62}"/>
              </a:ext>
            </a:extLst>
          </p:cNvPr>
          <p:cNvSpPr/>
          <p:nvPr/>
        </p:nvSpPr>
        <p:spPr>
          <a:xfrm>
            <a:off x="118140" y="871870"/>
            <a:ext cx="5728769" cy="598612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K</a:t>
            </a:r>
          </a:p>
        </p:txBody>
      </p:sp>
      <p:sp>
        <p:nvSpPr>
          <p:cNvPr id="2" name="Title 1"/>
          <p:cNvSpPr>
            <a:spLocks noGrp="1"/>
          </p:cNvSpPr>
          <p:nvPr>
            <p:ph type="title"/>
          </p:nvPr>
        </p:nvSpPr>
        <p:spPr>
          <a:xfrm>
            <a:off x="212651" y="108023"/>
            <a:ext cx="11776149" cy="990600"/>
          </a:xfrm>
        </p:spPr>
        <p:txBody>
          <a:bodyPr>
            <a:noAutofit/>
          </a:bodyPr>
          <a:lstStyle/>
          <a:p>
            <a:pPr eaLnBrk="1" fontAlgn="auto" hangingPunct="1">
              <a:spcAft>
                <a:spcPts val="0"/>
              </a:spcAft>
              <a:defRPr/>
            </a:pPr>
            <a:r>
              <a:rPr lang="en-US" sz="4400" i="0" dirty="0">
                <a:solidFill>
                  <a:schemeClr val="tx1"/>
                </a:solidFill>
                <a:effectLst/>
                <a:latin typeface="Georgia" pitchFamily="18" charset="0"/>
                <a:ea typeface="ＭＳ Ｐゴシック" pitchFamily="34" charset="-128"/>
              </a:rPr>
              <a:t>How is a Functional Assessment Performed?</a:t>
            </a:r>
          </a:p>
        </p:txBody>
      </p:sp>
      <p:sp>
        <p:nvSpPr>
          <p:cNvPr id="1239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a:solidFill>
                  <a:srgbClr val="404040"/>
                </a:solidFill>
                <a:latin typeface="Arial" pitchFamily="34" charset="0"/>
                <a:ea typeface="ＭＳ Ｐゴシック" pitchFamily="34" charset="-128"/>
                <a:cs typeface="Arial" pitchFamily="34" charset="0"/>
              </a:defRPr>
            </a:lvl1pPr>
            <a:lvl2pPr marL="742950" indent="-285750" eaLnBrk="0" hangingPunct="0">
              <a:spcBef>
                <a:spcPct val="20000"/>
              </a:spcBef>
              <a:buFont typeface="Arial" pitchFamily="34" charset="0"/>
              <a:buChar char="–"/>
              <a:defRPr>
                <a:solidFill>
                  <a:srgbClr val="404040"/>
                </a:solidFill>
                <a:latin typeface="Arial" pitchFamily="34" charset="0"/>
                <a:ea typeface="ＭＳ Ｐゴシック" pitchFamily="34" charset="-128"/>
                <a:cs typeface="Arial" pitchFamily="34" charset="0"/>
              </a:defRPr>
            </a:lvl2pPr>
            <a:lvl3pPr marL="1143000" indent="-228600" eaLnBrk="0" hangingPunct="0">
              <a:spcBef>
                <a:spcPct val="20000"/>
              </a:spcBef>
              <a:buFont typeface="Arial" pitchFamily="34" charset="0"/>
              <a:buChar char="•"/>
              <a:defRPr>
                <a:solidFill>
                  <a:srgbClr val="404040"/>
                </a:solidFill>
                <a:latin typeface="Arial" pitchFamily="34" charset="0"/>
                <a:ea typeface="ＭＳ Ｐゴシック" pitchFamily="34" charset="-128"/>
                <a:cs typeface="Arial" pitchFamily="34" charset="0"/>
              </a:defRPr>
            </a:lvl3pPr>
            <a:lvl4pPr marL="1600200" indent="-228600" eaLnBrk="0" hangingPunct="0">
              <a:spcBef>
                <a:spcPct val="20000"/>
              </a:spcBef>
              <a:buFont typeface="Arial" pitchFamily="34" charset="0"/>
              <a:buChar char="–"/>
              <a:defRPr>
                <a:solidFill>
                  <a:srgbClr val="404040"/>
                </a:solidFill>
                <a:latin typeface="Arial" pitchFamily="34" charset="0"/>
                <a:ea typeface="ＭＳ Ｐゴシック" pitchFamily="34" charset="-128"/>
                <a:cs typeface="Arial" pitchFamily="34" charset="0"/>
              </a:defRPr>
            </a:lvl4pPr>
            <a:lvl5pPr marL="2057400" indent="-228600" eaLnBrk="0" hangingPunct="0">
              <a:spcBef>
                <a:spcPct val="20000"/>
              </a:spcBef>
              <a:buFont typeface="Arial" pitchFamily="34" charset="0"/>
              <a:buChar char="»"/>
              <a:defRPr>
                <a:solidFill>
                  <a:srgbClr val="404040"/>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Font typeface="Arial" pitchFamily="34" charset="0"/>
              <a:buChar char="»"/>
              <a:defRPr>
                <a:solidFill>
                  <a:srgbClr val="404040"/>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Font typeface="Arial" pitchFamily="34" charset="0"/>
              <a:buChar char="»"/>
              <a:defRPr>
                <a:solidFill>
                  <a:srgbClr val="404040"/>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Font typeface="Arial" pitchFamily="34" charset="0"/>
              <a:buChar char="»"/>
              <a:defRPr>
                <a:solidFill>
                  <a:srgbClr val="404040"/>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Font typeface="Arial" pitchFamily="34" charset="0"/>
              <a:buChar char="»"/>
              <a:defRPr>
                <a:solidFill>
                  <a:srgbClr val="404040"/>
                </a:solidFill>
                <a:latin typeface="Arial" pitchFamily="34" charset="0"/>
                <a:ea typeface="ＭＳ Ｐゴシック" pitchFamily="34" charset="-128"/>
                <a:cs typeface="Arial" pitchFamily="34" charset="0"/>
              </a:defRPr>
            </a:lvl9pPr>
          </a:lstStyle>
          <a:p>
            <a:pPr eaLnBrk="1" hangingPunct="1">
              <a:spcBef>
                <a:spcPct val="0"/>
              </a:spcBef>
              <a:buNone/>
            </a:pPr>
            <a:fld id="{02C21C75-02E4-4D8C-93F5-4E16F2653286}" type="slidenum">
              <a:rPr lang="en-US" altLang="en-US">
                <a:solidFill>
                  <a:srgbClr val="898989"/>
                </a:solidFill>
              </a:rPr>
              <a:pPr eaLnBrk="1" hangingPunct="1">
                <a:spcBef>
                  <a:spcPct val="0"/>
                </a:spcBef>
                <a:buNone/>
              </a:pPr>
              <a:t>19</a:t>
            </a:fld>
            <a:endParaRPr lang="en-US" altLang="en-US" dirty="0">
              <a:solidFill>
                <a:srgbClr val="898989"/>
              </a:solidFill>
            </a:endParaRPr>
          </a:p>
        </p:txBody>
      </p:sp>
      <p:pic>
        <p:nvPicPr>
          <p:cNvPr id="5" name="Picture 4">
            <a:extLst>
              <a:ext uri="{FF2B5EF4-FFF2-40B4-BE49-F238E27FC236}">
                <a16:creationId xmlns:a16="http://schemas.microsoft.com/office/drawing/2014/main" id="{84662761-D3E8-4634-B578-061CDF3B6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560" y="1526425"/>
            <a:ext cx="6238765" cy="4798176"/>
          </a:xfrm>
          <a:prstGeom prst="rect">
            <a:avLst/>
          </a:prstGeom>
          <a:ln w="28575">
            <a:solidFill>
              <a:schemeClr val="tx1"/>
            </a:solidFill>
          </a:ln>
        </p:spPr>
      </p:pic>
      <p:sp>
        <p:nvSpPr>
          <p:cNvPr id="8" name="TextBox 7">
            <a:extLst>
              <a:ext uri="{FF2B5EF4-FFF2-40B4-BE49-F238E27FC236}">
                <a16:creationId xmlns:a16="http://schemas.microsoft.com/office/drawing/2014/main" id="{0C139F8E-F3FE-4CA5-9251-9976F4EB537C}"/>
              </a:ext>
            </a:extLst>
          </p:cNvPr>
          <p:cNvSpPr txBox="1"/>
          <p:nvPr/>
        </p:nvSpPr>
        <p:spPr>
          <a:xfrm>
            <a:off x="212651" y="1098623"/>
            <a:ext cx="5634258" cy="5262979"/>
          </a:xfrm>
          <a:prstGeom prst="rect">
            <a:avLst/>
          </a:prstGeom>
          <a:noFill/>
        </p:spPr>
        <p:txBody>
          <a:bodyPr wrap="square" rtlCol="0">
            <a:spAutoFit/>
          </a:bodyPr>
          <a:lstStyle/>
          <a:p>
            <a:r>
              <a:rPr lang="en-US" sz="2800" dirty="0">
                <a:latin typeface="Georgia" panose="02040502050405020303" pitchFamily="18" charset="0"/>
              </a:rPr>
              <a:t>Knowing the purpose for the assessment</a:t>
            </a:r>
          </a:p>
          <a:p>
            <a:endParaRPr lang="en-US" sz="2800" dirty="0">
              <a:latin typeface="Georgia" panose="02040502050405020303" pitchFamily="18" charset="0"/>
            </a:endParaRPr>
          </a:p>
          <a:p>
            <a:r>
              <a:rPr lang="en-US" sz="2800" dirty="0">
                <a:latin typeface="Georgia" panose="02040502050405020303" pitchFamily="18" charset="0"/>
              </a:rPr>
              <a:t>Identifying the RIGHT assessment tool</a:t>
            </a:r>
          </a:p>
          <a:p>
            <a:endParaRPr lang="en-US" sz="2800" dirty="0">
              <a:latin typeface="Georgia" panose="02040502050405020303" pitchFamily="18" charset="0"/>
            </a:endParaRPr>
          </a:p>
          <a:p>
            <a:r>
              <a:rPr lang="en-US" sz="2800" dirty="0">
                <a:latin typeface="Georgia" panose="02040502050405020303" pitchFamily="18" charset="0"/>
              </a:rPr>
              <a:t>Using ALL available information about the child and family from multiple sources</a:t>
            </a:r>
          </a:p>
          <a:p>
            <a:endParaRPr lang="en-US" sz="2800" dirty="0">
              <a:latin typeface="Georgia" panose="02040502050405020303" pitchFamily="18" charset="0"/>
            </a:endParaRPr>
          </a:p>
          <a:p>
            <a:r>
              <a:rPr lang="en-US" sz="2800" dirty="0">
                <a:latin typeface="Georgia" panose="02040502050405020303" pitchFamily="18" charset="0"/>
              </a:rPr>
              <a:t>Hearing from others who know the child is critical</a:t>
            </a:r>
          </a:p>
        </p:txBody>
      </p:sp>
      <p:sp>
        <p:nvSpPr>
          <p:cNvPr id="14" name="TextBox 3">
            <a:extLst>
              <a:ext uri="{FF2B5EF4-FFF2-40B4-BE49-F238E27FC236}">
                <a16:creationId xmlns:a16="http://schemas.microsoft.com/office/drawing/2014/main" id="{DF3766E0-AA02-44CC-8CD4-21DC91021BF9}"/>
              </a:ext>
            </a:extLst>
          </p:cNvPr>
          <p:cNvSpPr txBox="1">
            <a:spLocks noChangeArrowheads="1"/>
          </p:cNvSpPr>
          <p:nvPr/>
        </p:nvSpPr>
        <p:spPr bwMode="auto">
          <a:xfrm>
            <a:off x="212650" y="6391939"/>
            <a:ext cx="56039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fontAlgn="base">
              <a:spcBef>
                <a:spcPts val="0"/>
              </a:spcBef>
              <a:spcAft>
                <a:spcPts val="0"/>
              </a:spcAft>
            </a:pPr>
            <a:r>
              <a:rPr lang="en-US" sz="1000" kern="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Source:  </a:t>
            </a:r>
            <a:r>
              <a:rPr lang="en-US" sz="1000" u="sng" kern="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hlinkClick r:id="rId4"/>
              </a:rPr>
              <a:t>http://ectacenter.org/knowledgepath/ifspoutcomes-iepgoals/ifspoutcomes-iepgoals.asp</a:t>
            </a:r>
            <a:endParaRPr lang="en-US" sz="1000" dirty="0">
              <a:effectLst/>
              <a:latin typeface="Georgia" panose="02040502050405020303" pitchFamily="18" charset="0"/>
              <a:ea typeface="Times New Roman" panose="02020603050405020304" pitchFamily="18" charset="0"/>
            </a:endParaRPr>
          </a:p>
        </p:txBody>
      </p:sp>
    </p:spTree>
    <p:extLst>
      <p:ext uri="{BB962C8B-B14F-4D97-AF65-F5344CB8AC3E}">
        <p14:creationId xmlns:p14="http://schemas.microsoft.com/office/powerpoint/2010/main" val="379949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ctrTitle"/>
          </p:nvPr>
        </p:nvSpPr>
        <p:spPr>
          <a:xfrm>
            <a:off x="1828800" y="457200"/>
            <a:ext cx="6477000" cy="838200"/>
          </a:xfrm>
        </p:spPr>
        <p:txBody>
          <a:bodyPr rtlCol="0">
            <a:noAutofit/>
          </a:bodyPr>
          <a:lstStyle/>
          <a:p>
            <a:pPr>
              <a:defRPr/>
            </a:pPr>
            <a:br>
              <a:rPr lang="en-US" sz="4800" dirty="0">
                <a:solidFill>
                  <a:srgbClr val="4B5A6F"/>
                </a:solidFill>
                <a:effectLst>
                  <a:outerShdw blurRad="38100" dist="38100" dir="2700000" algn="tl">
                    <a:srgbClr val="C0C0C0"/>
                  </a:outerShdw>
                </a:effectLst>
                <a:latin typeface="Georgia" pitchFamily="18" charset="0"/>
                <a:ea typeface="ＭＳ Ｐゴシック" pitchFamily="34" charset="-128"/>
              </a:rPr>
            </a:br>
            <a:br>
              <a:rPr lang="en-US" sz="4800" dirty="0">
                <a:solidFill>
                  <a:schemeClr val="accent2"/>
                </a:solidFill>
                <a:effectLst>
                  <a:outerShdw blurRad="38100" dist="38100" dir="2700000" algn="tl">
                    <a:srgbClr val="C0C0C0"/>
                  </a:outerShdw>
                </a:effectLst>
                <a:latin typeface="Georgia" pitchFamily="18" charset="0"/>
                <a:ea typeface="ＭＳ Ｐゴシック" pitchFamily="34" charset="-128"/>
              </a:rPr>
            </a:br>
            <a:br>
              <a:rPr lang="en-US" sz="4800" dirty="0">
                <a:solidFill>
                  <a:schemeClr val="accent2"/>
                </a:solidFill>
                <a:effectLst>
                  <a:outerShdw blurRad="38100" dist="38100" dir="2700000" algn="tl">
                    <a:srgbClr val="C0C0C0"/>
                  </a:outerShdw>
                </a:effectLst>
                <a:latin typeface="Georgia" pitchFamily="18" charset="0"/>
                <a:ea typeface="ＭＳ Ｐゴシック" pitchFamily="34" charset="-128"/>
              </a:rPr>
            </a:br>
            <a:br>
              <a:rPr lang="en-US" sz="4800" dirty="0">
                <a:solidFill>
                  <a:schemeClr val="accent2"/>
                </a:solidFill>
                <a:effectLst>
                  <a:outerShdw blurRad="38100" dist="38100" dir="2700000" algn="tl">
                    <a:srgbClr val="C0C0C0"/>
                  </a:outerShdw>
                </a:effectLst>
                <a:latin typeface="Georgia" pitchFamily="18" charset="0"/>
                <a:ea typeface="ＭＳ Ｐゴシック" pitchFamily="34" charset="-128"/>
              </a:rPr>
            </a:br>
            <a:endParaRPr lang="en-US" sz="4800" dirty="0">
              <a:solidFill>
                <a:schemeClr val="accent2"/>
              </a:solidFill>
              <a:effectLst>
                <a:outerShdw blurRad="38100" dist="38100" dir="2700000" algn="tl">
                  <a:srgbClr val="C0C0C0"/>
                </a:outerShdw>
              </a:effectLst>
              <a:latin typeface="Georgia" pitchFamily="18" charset="0"/>
              <a:ea typeface="ＭＳ Ｐゴシック" pitchFamily="34" charset="-128"/>
            </a:endParaRPr>
          </a:p>
        </p:txBody>
      </p:sp>
      <p:sp>
        <p:nvSpPr>
          <p:cNvPr id="93187" name="Subtitle 2"/>
          <p:cNvSpPr>
            <a:spLocks noGrp="1"/>
          </p:cNvSpPr>
          <p:nvPr>
            <p:ph type="subTitle" idx="1"/>
          </p:nvPr>
        </p:nvSpPr>
        <p:spPr>
          <a:xfrm>
            <a:off x="1450934" y="147084"/>
            <a:ext cx="9144000" cy="1066800"/>
          </a:xfrm>
        </p:spPr>
        <p:txBody>
          <a:bodyPr>
            <a:noAutofit/>
          </a:bodyPr>
          <a:lstStyle/>
          <a:p>
            <a:pPr eaLnBrk="1" hangingPunct="1"/>
            <a:r>
              <a:rPr lang="en-US" altLang="en-US" sz="4000" b="1" dirty="0">
                <a:solidFill>
                  <a:schemeClr val="tx1"/>
                </a:solidFill>
                <a:latin typeface="Georgia" panose="02040502050405020303" pitchFamily="18" charset="0"/>
                <a:ea typeface="ＭＳ Ｐゴシック" pitchFamily="34" charset="-128"/>
                <a:cs typeface="Arial" pitchFamily="34" charset="0"/>
              </a:rPr>
              <a:t>Presented in Collaboration with our Partners at:</a:t>
            </a:r>
          </a:p>
        </p:txBody>
      </p:sp>
      <p:pic>
        <p:nvPicPr>
          <p:cNvPr id="93188" name="Picture 5" descr="eco-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3728" y="1731231"/>
            <a:ext cx="32337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 descr="wrrcprogram-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7612" y="1873312"/>
            <a:ext cx="4007644"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2" descr="nectaclogo-new-lar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6259" y="4733256"/>
            <a:ext cx="336867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ph seal">
            <a:extLst>
              <a:ext uri="{FF2B5EF4-FFF2-40B4-BE49-F238E27FC236}">
                <a16:creationId xmlns:a16="http://schemas.microsoft.com/office/drawing/2014/main" id="{81F1A78A-A949-437E-A23C-85BEADDBB1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934" y="4458378"/>
            <a:ext cx="1811792" cy="18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65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2582" y="68216"/>
            <a:ext cx="7781730" cy="1323439"/>
          </a:xfrm>
          <a:prstGeom prst="rect">
            <a:avLst/>
          </a:prstGeom>
          <a:noFill/>
        </p:spPr>
        <p:txBody>
          <a:bodyPr wrap="square" rtlCol="0">
            <a:spAutoFit/>
          </a:bodyPr>
          <a:lstStyle/>
          <a:p>
            <a:r>
              <a:rPr lang="en-US" sz="4000" dirty="0">
                <a:latin typeface="Georgia" panose="02040502050405020303" pitchFamily="18" charset="0"/>
              </a:rPr>
              <a:t>Preparing for the Assessment:</a:t>
            </a:r>
          </a:p>
          <a:p>
            <a:r>
              <a:rPr lang="en-US" sz="4000" dirty="0">
                <a:latin typeface="Georgia" panose="02040502050405020303" pitchFamily="18" charset="0"/>
              </a:rPr>
              <a:t>Service Coordinator’s Role</a:t>
            </a:r>
          </a:p>
        </p:txBody>
      </p:sp>
      <p:sp>
        <p:nvSpPr>
          <p:cNvPr id="4" name="TextBox 3"/>
          <p:cNvSpPr txBox="1"/>
          <p:nvPr/>
        </p:nvSpPr>
        <p:spPr>
          <a:xfrm>
            <a:off x="458026" y="1660849"/>
            <a:ext cx="10702212" cy="646331"/>
          </a:xfrm>
          <a:prstGeom prst="rect">
            <a:avLst/>
          </a:prstGeom>
          <a:noFill/>
        </p:spPr>
        <p:txBody>
          <a:bodyPr wrap="square" rtlCol="0">
            <a:spAutoFit/>
          </a:bodyPr>
          <a:lstStyle/>
          <a:p>
            <a:endParaRPr lang="en-US" dirty="0"/>
          </a:p>
          <a:p>
            <a:endParaRPr lang="en-US" dirty="0"/>
          </a:p>
        </p:txBody>
      </p:sp>
      <p:pic>
        <p:nvPicPr>
          <p:cNvPr id="6" name="Picture 5">
            <a:extLst>
              <a:ext uri="{FF2B5EF4-FFF2-40B4-BE49-F238E27FC236}">
                <a16:creationId xmlns:a16="http://schemas.microsoft.com/office/drawing/2014/main" id="{63EDBAB1-7608-457F-8A6F-417644C97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345" y="1391655"/>
            <a:ext cx="7142692" cy="5249245"/>
          </a:xfrm>
          <a:prstGeom prst="rect">
            <a:avLst/>
          </a:prstGeom>
          <a:ln w="28575">
            <a:solidFill>
              <a:schemeClr val="tx1"/>
            </a:solidFill>
          </a:ln>
        </p:spPr>
      </p:pic>
    </p:spTree>
    <p:extLst>
      <p:ext uri="{BB962C8B-B14F-4D97-AF65-F5344CB8AC3E}">
        <p14:creationId xmlns:p14="http://schemas.microsoft.com/office/powerpoint/2010/main" val="394676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4869" y="337410"/>
            <a:ext cx="7781730" cy="1323439"/>
          </a:xfrm>
          <a:prstGeom prst="rect">
            <a:avLst/>
          </a:prstGeom>
          <a:noFill/>
        </p:spPr>
        <p:txBody>
          <a:bodyPr wrap="square" rtlCol="0">
            <a:spAutoFit/>
          </a:bodyPr>
          <a:lstStyle/>
          <a:p>
            <a:r>
              <a:rPr lang="en-US" sz="4000" dirty="0">
                <a:latin typeface="Georgia" panose="02040502050405020303" pitchFamily="18" charset="0"/>
              </a:rPr>
              <a:t>Preparing for the Assessment:</a:t>
            </a:r>
          </a:p>
          <a:p>
            <a:pPr algn="ctr"/>
            <a:r>
              <a:rPr lang="en-US" sz="4000" dirty="0">
                <a:latin typeface="Georgia" panose="02040502050405020303" pitchFamily="18" charset="0"/>
              </a:rPr>
              <a:t>Family’s role</a:t>
            </a:r>
          </a:p>
        </p:txBody>
      </p:sp>
      <p:sp>
        <p:nvSpPr>
          <p:cNvPr id="4" name="TextBox 3"/>
          <p:cNvSpPr txBox="1"/>
          <p:nvPr/>
        </p:nvSpPr>
        <p:spPr>
          <a:xfrm>
            <a:off x="458026" y="1660849"/>
            <a:ext cx="10702212" cy="646331"/>
          </a:xfrm>
          <a:prstGeom prst="rect">
            <a:avLst/>
          </a:prstGeom>
          <a:noFill/>
        </p:spPr>
        <p:txBody>
          <a:bodyPr wrap="square" rtlCol="0">
            <a:spAutoFit/>
          </a:bodyPr>
          <a:lstStyle/>
          <a:p>
            <a:endParaRPr lang="en-US" dirty="0"/>
          </a:p>
          <a:p>
            <a:endParaRPr lang="en-US" dirty="0"/>
          </a:p>
        </p:txBody>
      </p:sp>
      <p:pic>
        <p:nvPicPr>
          <p:cNvPr id="9" name="Picture 8">
            <a:extLst>
              <a:ext uri="{FF2B5EF4-FFF2-40B4-BE49-F238E27FC236}">
                <a16:creationId xmlns:a16="http://schemas.microsoft.com/office/drawing/2014/main" id="{52FB4DE8-FEF5-4BE7-9D2C-C4776BC58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838" y="1650216"/>
            <a:ext cx="7624429" cy="5082953"/>
          </a:xfrm>
          <a:prstGeom prst="rect">
            <a:avLst/>
          </a:prstGeom>
          <a:ln w="28575">
            <a:solidFill>
              <a:schemeClr val="tx1"/>
            </a:solidFill>
          </a:ln>
        </p:spPr>
      </p:pic>
    </p:spTree>
    <p:extLst>
      <p:ext uri="{BB962C8B-B14F-4D97-AF65-F5344CB8AC3E}">
        <p14:creationId xmlns:p14="http://schemas.microsoft.com/office/powerpoint/2010/main" val="70969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0051" y="231085"/>
            <a:ext cx="7781730" cy="1323439"/>
          </a:xfrm>
          <a:prstGeom prst="rect">
            <a:avLst/>
          </a:prstGeom>
          <a:noFill/>
        </p:spPr>
        <p:txBody>
          <a:bodyPr wrap="square" rtlCol="0">
            <a:spAutoFit/>
          </a:bodyPr>
          <a:lstStyle/>
          <a:p>
            <a:r>
              <a:rPr lang="en-US" sz="4000" dirty="0">
                <a:latin typeface="Georgia" panose="02040502050405020303" pitchFamily="18" charset="0"/>
              </a:rPr>
              <a:t>Preparing for the Assessment:</a:t>
            </a:r>
          </a:p>
          <a:p>
            <a:pPr algn="ctr"/>
            <a:r>
              <a:rPr lang="en-US" sz="4000" dirty="0">
                <a:latin typeface="Georgia" panose="02040502050405020303" pitchFamily="18" charset="0"/>
              </a:rPr>
              <a:t>Assessor’s role</a:t>
            </a:r>
          </a:p>
        </p:txBody>
      </p:sp>
      <p:sp>
        <p:nvSpPr>
          <p:cNvPr id="4" name="TextBox 3"/>
          <p:cNvSpPr txBox="1"/>
          <p:nvPr/>
        </p:nvSpPr>
        <p:spPr>
          <a:xfrm>
            <a:off x="458026" y="1703380"/>
            <a:ext cx="10702212" cy="646331"/>
          </a:xfrm>
          <a:prstGeom prst="rect">
            <a:avLst/>
          </a:prstGeom>
          <a:noFill/>
        </p:spPr>
        <p:txBody>
          <a:bodyPr wrap="square" rtlCol="0">
            <a:spAutoFit/>
          </a:bodyPr>
          <a:lstStyle/>
          <a:p>
            <a:endParaRPr lang="en-US" dirty="0"/>
          </a:p>
          <a:p>
            <a:endParaRPr lang="en-US" dirty="0"/>
          </a:p>
        </p:txBody>
      </p:sp>
      <p:pic>
        <p:nvPicPr>
          <p:cNvPr id="6" name="Picture 5">
            <a:extLst>
              <a:ext uri="{FF2B5EF4-FFF2-40B4-BE49-F238E27FC236}">
                <a16:creationId xmlns:a16="http://schemas.microsoft.com/office/drawing/2014/main" id="{D3450D64-C559-40B3-B116-BE8E16875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450" y="1703380"/>
            <a:ext cx="8865451" cy="5010214"/>
          </a:xfrm>
          <a:prstGeom prst="rect">
            <a:avLst/>
          </a:prstGeom>
          <a:ln w="28575">
            <a:solidFill>
              <a:schemeClr val="tx1"/>
            </a:solidFill>
          </a:ln>
        </p:spPr>
      </p:pic>
    </p:spTree>
    <p:extLst>
      <p:ext uri="{BB962C8B-B14F-4D97-AF65-F5344CB8AC3E}">
        <p14:creationId xmlns:p14="http://schemas.microsoft.com/office/powerpoint/2010/main" val="4153580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294" y="1555102"/>
            <a:ext cx="10702212" cy="646331"/>
          </a:xfrm>
          <a:prstGeom prst="rect">
            <a:avLst/>
          </a:prstGeom>
          <a:noFill/>
        </p:spPr>
        <p:txBody>
          <a:bodyPr wrap="square" rtlCol="0">
            <a:spAutoFit/>
          </a:bodyPr>
          <a:lstStyle/>
          <a:p>
            <a:endParaRPr lang="en-US" dirty="0"/>
          </a:p>
          <a:p>
            <a:endParaRPr lang="en-US" dirty="0"/>
          </a:p>
        </p:txBody>
      </p:sp>
      <p:sp>
        <p:nvSpPr>
          <p:cNvPr id="6" name="Title 5"/>
          <p:cNvSpPr>
            <a:spLocks noGrp="1"/>
          </p:cNvSpPr>
          <p:nvPr>
            <p:ph type="title" idx="4294967295"/>
          </p:nvPr>
        </p:nvSpPr>
        <p:spPr>
          <a:xfrm>
            <a:off x="1000359" y="229540"/>
            <a:ext cx="10515600" cy="1325562"/>
          </a:xfrm>
        </p:spPr>
        <p:txBody>
          <a:bodyPr/>
          <a:lstStyle/>
          <a:p>
            <a:pPr algn="ctr"/>
            <a:r>
              <a:rPr lang="en-US" sz="4000" dirty="0">
                <a:latin typeface="Georgia" panose="02040502050405020303" pitchFamily="18" charset="0"/>
              </a:rPr>
              <a:t>Performing The Assessment: </a:t>
            </a:r>
            <a:br>
              <a:rPr lang="en-US" sz="4000" dirty="0">
                <a:latin typeface="Georgia" panose="02040502050405020303" pitchFamily="18" charset="0"/>
              </a:rPr>
            </a:br>
            <a:r>
              <a:rPr lang="en-US" sz="4000" dirty="0">
                <a:latin typeface="Georgia" panose="02040502050405020303" pitchFamily="18" charset="0"/>
              </a:rPr>
              <a:t>Assessor’s Role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432" y="1987877"/>
            <a:ext cx="5156527" cy="4364931"/>
          </a:xfrm>
          <a:prstGeom prst="rect">
            <a:avLst/>
          </a:prstGeom>
          <a:ln w="28575">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66" y="1987877"/>
            <a:ext cx="5317713" cy="4364931"/>
          </a:xfrm>
          <a:prstGeom prst="rect">
            <a:avLst/>
          </a:prstGeom>
          <a:ln w="28575">
            <a:solidFill>
              <a:schemeClr val="tx1"/>
            </a:solidFill>
          </a:ln>
        </p:spPr>
      </p:pic>
    </p:spTree>
    <p:extLst>
      <p:ext uri="{BB962C8B-B14F-4D97-AF65-F5344CB8AC3E}">
        <p14:creationId xmlns:p14="http://schemas.microsoft.com/office/powerpoint/2010/main" val="2381024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839200" cy="1249362"/>
          </a:xfrm>
        </p:spPr>
        <p:txBody>
          <a:bodyPr/>
          <a:lstStyle/>
          <a:p>
            <a:pPr algn="l"/>
            <a:r>
              <a:rPr lang="en-US" sz="3600" dirty="0">
                <a:latin typeface="Georgia" panose="02040502050405020303" pitchFamily="18" charset="0"/>
              </a:rPr>
              <a:t>Ideal Evaluation and Assessment Practices</a:t>
            </a:r>
            <a:br>
              <a:rPr lang="en-US" sz="3600" dirty="0">
                <a:latin typeface="Georgia" panose="02040502050405020303" pitchFamily="18" charset="0"/>
              </a:rPr>
            </a:br>
            <a:r>
              <a:rPr lang="en-US" sz="1400" dirty="0"/>
              <a:t>adapted from the FINESS IIa, R.A. McWilliam 2012</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65183148"/>
              </p:ext>
            </p:extLst>
          </p:nvPr>
        </p:nvGraphicFramePr>
        <p:xfrm>
          <a:off x="1714500" y="2526251"/>
          <a:ext cx="8610600" cy="4321116"/>
        </p:xfrm>
        <a:graphic>
          <a:graphicData uri="http://schemas.openxmlformats.org/drawingml/2006/table">
            <a:tbl>
              <a:tblPr firstRow="1" bandRow="1">
                <a:tableStyleId>{5C22544A-7EE6-4342-B048-85BDC9FD1C3A}</a:tableStyleId>
              </a:tblPr>
              <a:tblGrid>
                <a:gridCol w="4299284">
                  <a:extLst>
                    <a:ext uri="{9D8B030D-6E8A-4147-A177-3AD203B41FA5}">
                      <a16:colId xmlns:a16="http://schemas.microsoft.com/office/drawing/2014/main" val="20000"/>
                    </a:ext>
                  </a:extLst>
                </a:gridCol>
                <a:gridCol w="4311316">
                  <a:extLst>
                    <a:ext uri="{9D8B030D-6E8A-4147-A177-3AD203B41FA5}">
                      <a16:colId xmlns:a16="http://schemas.microsoft.com/office/drawing/2014/main" val="20001"/>
                    </a:ext>
                  </a:extLst>
                </a:gridCol>
              </a:tblGrid>
              <a:tr h="4806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Looks Like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Doesn’t Look Like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254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Services are recommended based upon what is necessary in order for the child to meet IFSP outcomes  and to successfully participate in typical activities and routines.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Services recommended are based upon a child’s delay or diagnosis.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5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IFSPs contain child and family focused outcomes.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Only child focused outcomes included on IFSPs.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12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Focus of assessment and intervention is on child’s functional use of skills in everyday routines and capacity building of families</a:t>
                      </a:r>
                      <a:r>
                        <a:rPr lang="en-US" sz="18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Focus of assessment/intervention is on child’s performance of skills listed on developmental tests or curricula. </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074" name="Picture 2"/>
          <p:cNvPicPr>
            <a:picLocks noChangeArrowheads="1"/>
          </p:cNvPicPr>
          <p:nvPr/>
        </p:nvPicPr>
        <p:blipFill rotWithShape="1">
          <a:blip r:embed="rId3">
            <a:extLst>
              <a:ext uri="{28A0092B-C50C-407E-A947-70E740481C1C}">
                <a14:useLocalDpi xmlns:a14="http://schemas.microsoft.com/office/drawing/2010/main" val="0"/>
              </a:ext>
            </a:extLst>
          </a:blip>
          <a:srcRect l="-532" r="-532"/>
          <a:stretch/>
        </p:blipFill>
        <p:spPr bwMode="auto">
          <a:xfrm>
            <a:off x="6019800" y="754158"/>
            <a:ext cx="4166192" cy="178272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0623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839200" cy="1249362"/>
          </a:xfrm>
        </p:spPr>
        <p:txBody>
          <a:bodyPr/>
          <a:lstStyle/>
          <a:p>
            <a:pPr algn="l"/>
            <a:r>
              <a:rPr lang="en-US" sz="3600" dirty="0">
                <a:latin typeface="Georgia" panose="02040502050405020303" pitchFamily="18" charset="0"/>
              </a:rPr>
              <a:t>Ideal Evaluation and Assessment Practices</a:t>
            </a:r>
            <a:br>
              <a:rPr lang="en-US" sz="3600" dirty="0">
                <a:latin typeface="Georgia" panose="02040502050405020303" pitchFamily="18" charset="0"/>
              </a:rPr>
            </a:br>
            <a:r>
              <a:rPr lang="en-US" sz="1400" dirty="0"/>
              <a:t>adapted from the FINESS IIa, R.A. McWilliam 2012</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11463093"/>
              </p:ext>
            </p:extLst>
          </p:nvPr>
        </p:nvGraphicFramePr>
        <p:xfrm>
          <a:off x="1732547" y="990600"/>
          <a:ext cx="8630653" cy="5644013"/>
        </p:xfrm>
        <a:graphic>
          <a:graphicData uri="http://schemas.openxmlformats.org/drawingml/2006/table">
            <a:tbl>
              <a:tblPr firstRow="1" bandRow="1">
                <a:tableStyleId>{5C22544A-7EE6-4342-B048-85BDC9FD1C3A}</a:tableStyleId>
              </a:tblPr>
              <a:tblGrid>
                <a:gridCol w="4331369">
                  <a:extLst>
                    <a:ext uri="{9D8B030D-6E8A-4147-A177-3AD203B41FA5}">
                      <a16:colId xmlns:a16="http://schemas.microsoft.com/office/drawing/2014/main" val="20000"/>
                    </a:ext>
                  </a:extLst>
                </a:gridCol>
                <a:gridCol w="4299284">
                  <a:extLst>
                    <a:ext uri="{9D8B030D-6E8A-4147-A177-3AD203B41FA5}">
                      <a16:colId xmlns:a16="http://schemas.microsoft.com/office/drawing/2014/main" val="20001"/>
                    </a:ext>
                  </a:extLst>
                </a:gridCol>
              </a:tblGrid>
              <a:tr h="400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Looks Like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Doesn’t Look Like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81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Formal and informal methods are used to determine a child’s engagement, independence and social relationships in everyday routines.</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Mostly testing results used for interventions.</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588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All team members participate in entire evaluation/assessment process. Information is integrated for program planning.</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Team members complete developmental evaluation and family directed assessment separately without sharing information.</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84669">
                <a:tc>
                  <a:txBody>
                    <a:bodyPr/>
                    <a:lstStyle/>
                    <a:p>
                      <a:r>
                        <a:rPr lang="en-US" sz="1800" b="1" dirty="0"/>
                        <a:t>Evaluations/Assessments include observation of a child within a natural environment.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 Evaluation/Assessments do not include observation of the child within a natural environment.</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83172">
                <a:tc>
                  <a:txBody>
                    <a:bodyPr/>
                    <a:lstStyle/>
                    <a:p>
                      <a:r>
                        <a:rPr lang="en-US" sz="1800" b="1" dirty="0"/>
                        <a:t>Families are asked to rate their satisfaction with each routine.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Families are </a:t>
                      </a:r>
                      <a:r>
                        <a:rPr lang="en-US" sz="1800" b="1" i="1" dirty="0"/>
                        <a:t>not</a:t>
                      </a:r>
                      <a:r>
                        <a:rPr lang="en-US" sz="1800" b="1" dirty="0"/>
                        <a:t> asked about their satisfaction with everyday routines.</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Slide Number Placeholder 4"/>
          <p:cNvSpPr>
            <a:spLocks noGrp="1"/>
          </p:cNvSpPr>
          <p:nvPr>
            <p:ph type="sldNum" sz="quarter" idx="12"/>
          </p:nvPr>
        </p:nvSpPr>
        <p:spPr/>
        <p:txBody>
          <a:bodyPr/>
          <a:lstStyle/>
          <a:p>
            <a:pPr>
              <a:defRPr/>
            </a:pPr>
            <a:fld id="{8EE31542-7B52-482F-BFD8-9518F975F146}" type="slidenum">
              <a:rPr lang="en-US">
                <a:solidFill>
                  <a:prstClr val="black">
                    <a:tint val="75000"/>
                  </a:prstClr>
                </a:solidFill>
                <a:latin typeface="Calibri"/>
              </a:rPr>
              <a:pPr>
                <a:defRPr/>
              </a:pPr>
              <a:t>25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6777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381B-0F9C-4EA8-9BD9-D39A847378A1}"/>
              </a:ext>
            </a:extLst>
          </p:cNvPr>
          <p:cNvSpPr>
            <a:spLocks noGrp="1"/>
          </p:cNvSpPr>
          <p:nvPr>
            <p:ph type="title"/>
          </p:nvPr>
        </p:nvSpPr>
        <p:spPr/>
        <p:txBody>
          <a:bodyPr/>
          <a:lstStyle/>
          <a:p>
            <a:r>
              <a:rPr lang="en-US" dirty="0"/>
              <a:t>Poll questions</a:t>
            </a:r>
          </a:p>
        </p:txBody>
      </p:sp>
      <p:sp>
        <p:nvSpPr>
          <p:cNvPr id="3" name="Content Placeholder 2">
            <a:extLst>
              <a:ext uri="{FF2B5EF4-FFF2-40B4-BE49-F238E27FC236}">
                <a16:creationId xmlns:a16="http://schemas.microsoft.com/office/drawing/2014/main" id="{CAB3CA40-E65D-4992-A613-DF5173FAC774}"/>
              </a:ext>
            </a:extLst>
          </p:cNvPr>
          <p:cNvSpPr>
            <a:spLocks noGrp="1"/>
          </p:cNvSpPr>
          <p:nvPr>
            <p:ph idx="1"/>
          </p:nvPr>
        </p:nvSpPr>
        <p:spPr/>
        <p:txBody>
          <a:bodyPr/>
          <a:lstStyle/>
          <a:p>
            <a:r>
              <a:rPr lang="en-US" sz="2400" i="1" dirty="0"/>
              <a:t>The assessment report for a child primarily lists what tasks the child completed on the Battelle. </a:t>
            </a:r>
          </a:p>
          <a:p>
            <a:endParaRPr lang="en-US" sz="2400" i="1" dirty="0"/>
          </a:p>
          <a:p>
            <a:r>
              <a:rPr lang="en-US" sz="2400" i="1" dirty="0"/>
              <a:t>A team of practitioners and the family jointly plan the specifics of the upcoming assessment including the location, routine of focus and questions to answer.</a:t>
            </a:r>
          </a:p>
          <a:p>
            <a:endParaRPr lang="en-US" sz="2400" i="1" dirty="0"/>
          </a:p>
          <a:p>
            <a:r>
              <a:rPr lang="en-US" sz="2400" i="1" dirty="0"/>
              <a:t> The family directed assessment  describes the family’s daily schedule.</a:t>
            </a:r>
          </a:p>
          <a:p>
            <a:endParaRPr lang="en-US" sz="2400" i="1" dirty="0"/>
          </a:p>
          <a:p>
            <a:r>
              <a:rPr lang="en-US" sz="2400" i="1" dirty="0"/>
              <a:t>A  family reports that their child is having difficulty feeding himself at daycare. A developmental specialist asks the family if it is okay for her to visit the daycare at lunch to help the caretaker brainstorm ways to make mealtime go more smoothly.</a:t>
            </a:r>
          </a:p>
          <a:p>
            <a:endParaRPr lang="en-US" sz="2400" i="1" dirty="0"/>
          </a:p>
          <a:p>
            <a:endParaRPr lang="en-US" sz="2400" i="1" dirty="0"/>
          </a:p>
          <a:p>
            <a:endParaRPr lang="en-US" sz="2400" dirty="0"/>
          </a:p>
        </p:txBody>
      </p:sp>
      <p:sp>
        <p:nvSpPr>
          <p:cNvPr id="5" name="Slide Number Placeholder 4">
            <a:extLst>
              <a:ext uri="{FF2B5EF4-FFF2-40B4-BE49-F238E27FC236}">
                <a16:creationId xmlns:a16="http://schemas.microsoft.com/office/drawing/2014/main" id="{F5A82889-E487-4EC7-B8CB-9D46694FFA0E}"/>
              </a:ext>
            </a:extLst>
          </p:cNvPr>
          <p:cNvSpPr>
            <a:spLocks noGrp="1"/>
          </p:cNvSpPr>
          <p:nvPr>
            <p:ph type="sldNum" sz="quarter" idx="12"/>
          </p:nvPr>
        </p:nvSpPr>
        <p:spPr/>
        <p:txBody>
          <a:bodyPr/>
          <a:lstStyle/>
          <a:p>
            <a:pPr>
              <a:defRPr/>
            </a:pPr>
            <a:fld id="{8EE31542-7B52-482F-BFD8-9518F975F146}" type="slidenum">
              <a:rPr lang="en-US" smtClean="0">
                <a:solidFill>
                  <a:prstClr val="black">
                    <a:tint val="75000"/>
                  </a:prstClr>
                </a:solidFill>
              </a:rPr>
              <a:pPr>
                <a:defRPr/>
              </a:pPr>
              <a:t>26</a:t>
            </a:fld>
            <a:endParaRPr lang="en-US" dirty="0">
              <a:solidFill>
                <a:prstClr val="black">
                  <a:tint val="75000"/>
                </a:prstClr>
              </a:solidFill>
            </a:endParaRPr>
          </a:p>
        </p:txBody>
      </p:sp>
    </p:spTree>
    <p:extLst>
      <p:ext uri="{BB962C8B-B14F-4D97-AF65-F5344CB8AC3E}">
        <p14:creationId xmlns:p14="http://schemas.microsoft.com/office/powerpoint/2010/main" val="140095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Georgia" panose="02040502050405020303" pitchFamily="18" charset="0"/>
              </a:rPr>
              <a:t>Functional Assessment           IFSP Outcomes </a:t>
            </a:r>
          </a:p>
        </p:txBody>
      </p:sp>
      <p:graphicFrame>
        <p:nvGraphicFramePr>
          <p:cNvPr id="5" name="Diagram 4"/>
          <p:cNvGraphicFramePr/>
          <p:nvPr>
            <p:extLst>
              <p:ext uri="{D42A27DB-BD31-4B8C-83A1-F6EECF244321}">
                <p14:modId xmlns:p14="http://schemas.microsoft.com/office/powerpoint/2010/main" val="345842979"/>
              </p:ext>
            </p:extLst>
          </p:nvPr>
        </p:nvGraphicFramePr>
        <p:xfrm>
          <a:off x="1573763" y="1012371"/>
          <a:ext cx="8686800" cy="5718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a:off x="6373677" y="704461"/>
            <a:ext cx="1007706" cy="307910"/>
          </a:xfrm>
          <a:prstGeom prst="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6291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a:extLst>
              <a:ext uri="{FF2B5EF4-FFF2-40B4-BE49-F238E27FC236}">
                <a16:creationId xmlns:a16="http://schemas.microsoft.com/office/drawing/2014/main" id="{39A94486-87A6-44AB-BAEE-34B561BA9A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fld id="{A963595C-2AC5-40B2-8BD2-F138C2FB7388}" type="slidenum">
              <a:rPr lang="en-US" altLang="en-US" smtClean="0">
                <a:solidFill>
                  <a:srgbClr val="898989"/>
                </a:solidFill>
              </a:rPr>
              <a:pPr>
                <a:spcBef>
                  <a:spcPct val="0"/>
                </a:spcBef>
                <a:buFontTx/>
                <a:buNone/>
              </a:pPr>
              <a:t>28</a:t>
            </a:fld>
            <a:endParaRPr lang="en-US" altLang="en-US" dirty="0">
              <a:solidFill>
                <a:srgbClr val="898989"/>
              </a:solidFill>
            </a:endParaRPr>
          </a:p>
        </p:txBody>
      </p:sp>
      <p:pic>
        <p:nvPicPr>
          <p:cNvPr id="35843" name="Content Placeholder 2" descr="Photograph: An infant with food on her face.">
            <a:extLst>
              <a:ext uri="{FF2B5EF4-FFF2-40B4-BE49-F238E27FC236}">
                <a16:creationId xmlns:a16="http://schemas.microsoft.com/office/drawing/2014/main" id="{F1FAA417-CEB8-4239-8D03-B54AB410CB7C}"/>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577" r="1776"/>
          <a:stretch/>
        </p:blipFill>
        <p:spPr>
          <a:xfrm>
            <a:off x="609600" y="1417638"/>
            <a:ext cx="5344633" cy="5290223"/>
          </a:xfrm>
          <a:ln w="28575">
            <a:solidFill>
              <a:schemeClr val="tx1"/>
            </a:solidFill>
          </a:ln>
        </p:spPr>
      </p:pic>
      <p:sp>
        <p:nvSpPr>
          <p:cNvPr id="35844" name="TextBox 2">
            <a:extLst>
              <a:ext uri="{FF2B5EF4-FFF2-40B4-BE49-F238E27FC236}">
                <a16:creationId xmlns:a16="http://schemas.microsoft.com/office/drawing/2014/main" id="{1AC58D25-90CF-4B89-867D-2E17CD443408}"/>
              </a:ext>
            </a:extLst>
          </p:cNvPr>
          <p:cNvSpPr txBox="1">
            <a:spLocks noChangeArrowheads="1"/>
          </p:cNvSpPr>
          <p:nvPr/>
        </p:nvSpPr>
        <p:spPr bwMode="auto">
          <a:xfrm>
            <a:off x="6762307" y="5600700"/>
            <a:ext cx="42654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1100" dirty="0">
                <a:solidFill>
                  <a:srgbClr val="7F7F7F"/>
                </a:solidFill>
              </a:rPr>
              <a:t>Shelden, M. L., &amp; Rush, D. D. (2009). Tips and Techniques for Developing Participation-Based IFSP Outcome Statements. Briefcase, 2(1).  Retrieved from </a:t>
            </a:r>
            <a:r>
              <a:rPr lang="en-US" altLang="en-US" sz="1100" dirty="0">
                <a:solidFill>
                  <a:srgbClr val="7F7F7F"/>
                </a:solidFill>
                <a:hlinkClick r:id="rId4"/>
              </a:rPr>
              <a:t>http://www.fipp.org/Collateral/briefcase/briefcase_vol2_no1.pdf</a:t>
            </a:r>
            <a:r>
              <a:rPr lang="en-US" altLang="en-US" sz="1100" dirty="0">
                <a:solidFill>
                  <a:srgbClr val="7F7F7F"/>
                </a:solidFill>
              </a:rPr>
              <a:t> </a:t>
            </a:r>
          </a:p>
        </p:txBody>
      </p:sp>
      <p:sp>
        <p:nvSpPr>
          <p:cNvPr id="35845" name="Content Placeholder 1">
            <a:extLst>
              <a:ext uri="{FF2B5EF4-FFF2-40B4-BE49-F238E27FC236}">
                <a16:creationId xmlns:a16="http://schemas.microsoft.com/office/drawing/2014/main" id="{82BE4A28-3F58-41EC-BEAE-4D38BA39B61A}"/>
              </a:ext>
            </a:extLst>
          </p:cNvPr>
          <p:cNvSpPr>
            <a:spLocks noGrp="1"/>
          </p:cNvSpPr>
          <p:nvPr>
            <p:ph sz="half" idx="2"/>
          </p:nvPr>
        </p:nvSpPr>
        <p:spPr>
          <a:xfrm>
            <a:off x="6172200" y="1600200"/>
            <a:ext cx="5672470" cy="3886200"/>
          </a:xfrm>
        </p:spPr>
        <p:txBody>
          <a:bodyPr/>
          <a:lstStyle/>
          <a:p>
            <a:pPr eaLnBrk="1" hangingPunct="1"/>
            <a:r>
              <a:rPr lang="en-US" altLang="en-US" sz="3200" dirty="0">
                <a:latin typeface="Georgia" panose="02040502050405020303" pitchFamily="18" charset="0"/>
                <a:cs typeface="Arial" panose="020B0604020202020204" pitchFamily="34" charset="0"/>
              </a:rPr>
              <a:t>The third word of IFSP child outcome  statement  should be a </a:t>
            </a:r>
            <a:r>
              <a:rPr lang="en-US" altLang="en-US" sz="3200" b="1" dirty="0">
                <a:solidFill>
                  <a:srgbClr val="4B5A6F"/>
                </a:solidFill>
                <a:latin typeface="Georgia" panose="02040502050405020303" pitchFamily="18" charset="0"/>
                <a:cs typeface="Arial" panose="020B0604020202020204" pitchFamily="34" charset="0"/>
              </a:rPr>
              <a:t>contextualized action that is functional</a:t>
            </a:r>
            <a:r>
              <a:rPr lang="en-US" altLang="en-US" sz="3200" dirty="0">
                <a:latin typeface="Georgia" panose="02040502050405020303" pitchFamily="18" charset="0"/>
                <a:cs typeface="Arial" panose="020B0604020202020204" pitchFamily="34" charset="0"/>
              </a:rPr>
              <a:t>.</a:t>
            </a:r>
            <a:endParaRPr lang="en-US" altLang="en-US" sz="3200" dirty="0">
              <a:solidFill>
                <a:srgbClr val="4B5A6F"/>
              </a:solidFill>
              <a:latin typeface="Georgia" panose="02040502050405020303" pitchFamily="18" charset="0"/>
              <a:cs typeface="Arial" panose="020B0604020202020204" pitchFamily="34" charset="0"/>
            </a:endParaRPr>
          </a:p>
          <a:p>
            <a:pPr eaLnBrk="1" hangingPunct="1">
              <a:spcBef>
                <a:spcPts val="2400"/>
              </a:spcBef>
            </a:pPr>
            <a:r>
              <a:rPr lang="en-US" altLang="en-US" sz="3200" b="1" dirty="0">
                <a:solidFill>
                  <a:srgbClr val="4B5A6F"/>
                </a:solidFill>
                <a:latin typeface="Georgia" panose="02040502050405020303" pitchFamily="18" charset="0"/>
                <a:cs typeface="Arial" panose="020B0604020202020204" pitchFamily="34" charset="0"/>
              </a:rPr>
              <a:t>Example</a:t>
            </a:r>
            <a:r>
              <a:rPr lang="en-US" altLang="en-US" sz="3200" dirty="0">
                <a:latin typeface="Georgia" panose="02040502050405020303" pitchFamily="18" charset="0"/>
                <a:cs typeface="Arial" panose="020B0604020202020204" pitchFamily="34" charset="0"/>
              </a:rPr>
              <a:t>: “</a:t>
            </a:r>
            <a:r>
              <a:rPr lang="en-US" altLang="ja-JP" sz="3200" dirty="0">
                <a:latin typeface="Georgia" panose="02040502050405020303" pitchFamily="18" charset="0"/>
                <a:cs typeface="Arial" panose="020B0604020202020204" pitchFamily="34" charset="0"/>
              </a:rPr>
              <a:t>Kim will </a:t>
            </a:r>
            <a:r>
              <a:rPr lang="en-US" altLang="ja-JP" sz="3200" b="1" u="sng" dirty="0">
                <a:solidFill>
                  <a:srgbClr val="7030A0"/>
                </a:solidFill>
                <a:latin typeface="Georgia" panose="02040502050405020303" pitchFamily="18" charset="0"/>
                <a:cs typeface="Arial" panose="020B0604020202020204" pitchFamily="34" charset="0"/>
              </a:rPr>
              <a:t>eat</a:t>
            </a:r>
            <a:r>
              <a:rPr lang="en-US" altLang="ja-JP" sz="3200" dirty="0">
                <a:solidFill>
                  <a:srgbClr val="7030A0"/>
                </a:solidFill>
                <a:latin typeface="Georgia" panose="02040502050405020303" pitchFamily="18" charset="0"/>
                <a:cs typeface="Arial" panose="020B0604020202020204" pitchFamily="34" charset="0"/>
              </a:rPr>
              <a:t> </a:t>
            </a:r>
            <a:r>
              <a:rPr lang="en-US" altLang="ja-JP" sz="3200" dirty="0">
                <a:latin typeface="Georgia" panose="02040502050405020303" pitchFamily="18" charset="0"/>
                <a:cs typeface="Arial" panose="020B0604020202020204" pitchFamily="34" charset="0"/>
              </a:rPr>
              <a:t>with her family at mealtime eating the foods they eat.”</a:t>
            </a:r>
            <a:endParaRPr lang="en-US" altLang="en-US" sz="3200" dirty="0">
              <a:latin typeface="Georgia" panose="02040502050405020303" pitchFamily="18" charset="0"/>
              <a:cs typeface="Arial" panose="020B0604020202020204" pitchFamily="34" charset="0"/>
            </a:endParaRPr>
          </a:p>
        </p:txBody>
      </p:sp>
      <p:sp>
        <p:nvSpPr>
          <p:cNvPr id="2" name="Title 1">
            <a:extLst>
              <a:ext uri="{FF2B5EF4-FFF2-40B4-BE49-F238E27FC236}">
                <a16:creationId xmlns:a16="http://schemas.microsoft.com/office/drawing/2014/main" id="{98DFA88E-2BA1-41EB-8468-08D52EF6967C}"/>
              </a:ext>
            </a:extLst>
          </p:cNvPr>
          <p:cNvSpPr>
            <a:spLocks noGrp="1"/>
          </p:cNvSpPr>
          <p:nvPr>
            <p:ph type="title"/>
          </p:nvPr>
        </p:nvSpPr>
        <p:spPr/>
        <p:txBody>
          <a:bodyPr wrap="square" numCol="1" compatLnSpc="1">
            <a:prstTxWarp prst="textNoShape">
              <a:avLst/>
            </a:prstTxWarp>
          </a:bodyPr>
          <a:lstStyle/>
          <a:p>
            <a:pPr>
              <a:defRPr/>
            </a:pPr>
            <a:r>
              <a:rPr lang="en-US" altLang="en-US" sz="4800" dirty="0">
                <a:effectLst>
                  <a:outerShdw blurRad="38100" dist="38100" dir="2700000" algn="tl">
                    <a:srgbClr val="C0C0C0"/>
                  </a:outerShdw>
                </a:effectLst>
                <a:latin typeface="Georgia" panose="02040502050405020303" pitchFamily="18" charset="0"/>
              </a:rPr>
              <a:t>Third Word Rule</a:t>
            </a:r>
          </a:p>
        </p:txBody>
      </p:sp>
    </p:spTree>
    <p:extLst>
      <p:ext uri="{BB962C8B-B14F-4D97-AF65-F5344CB8AC3E}">
        <p14:creationId xmlns:p14="http://schemas.microsoft.com/office/powerpoint/2010/main" val="4047435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Placemat-IFSP.wmf">
            <a:extLst>
              <a:ext uri="{FF2B5EF4-FFF2-40B4-BE49-F238E27FC236}">
                <a16:creationId xmlns:a16="http://schemas.microsoft.com/office/drawing/2014/main" id="{03104549-5527-4E65-8B14-D628744ADC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8113"/>
            <a:ext cx="8534400" cy="659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19">
            <a:extLst>
              <a:ext uri="{FF2B5EF4-FFF2-40B4-BE49-F238E27FC236}">
                <a16:creationId xmlns:a16="http://schemas.microsoft.com/office/drawing/2014/main" id="{25438D5A-D5DC-4E9C-ABFE-BCEF305E38A0}"/>
              </a:ext>
            </a:extLst>
          </p:cNvPr>
          <p:cNvSpPr txBox="1">
            <a:spLocks noChangeArrowheads="1"/>
          </p:cNvSpPr>
          <p:nvPr/>
        </p:nvSpPr>
        <p:spPr bwMode="auto">
          <a:xfrm>
            <a:off x="7924800" y="6324600"/>
            <a:ext cx="228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en-US" altLang="en-US" sz="900" dirty="0">
                <a:solidFill>
                  <a:schemeClr val="tx1"/>
                </a:solidFill>
              </a:rPr>
              <a:t>ectacenter.org/~pdfs/pubs/rating-ifsp.pdf</a:t>
            </a:r>
          </a:p>
        </p:txBody>
      </p:sp>
      <p:pic>
        <p:nvPicPr>
          <p:cNvPr id="64516" name="Picture 20" descr="ectacenterlogo-2013-wordmark-bw.png">
            <a:extLst>
              <a:ext uri="{FF2B5EF4-FFF2-40B4-BE49-F238E27FC236}">
                <a16:creationId xmlns:a16="http://schemas.microsoft.com/office/drawing/2014/main" id="{302A31A3-CCC8-4FE5-B541-8568A192B2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6040438"/>
            <a:ext cx="16764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4">
            <a:extLst>
              <a:ext uri="{FF2B5EF4-FFF2-40B4-BE49-F238E27FC236}">
                <a16:creationId xmlns:a16="http://schemas.microsoft.com/office/drawing/2014/main" id="{34D5B4C9-4727-4A05-B95F-D4A1718172D7}"/>
              </a:ext>
            </a:extLst>
          </p:cNvPr>
          <p:cNvSpPr txBox="1">
            <a:spLocks noChangeArrowheads="1"/>
          </p:cNvSpPr>
          <p:nvPr/>
        </p:nvSpPr>
        <p:spPr bwMode="auto">
          <a:xfrm>
            <a:off x="4504660" y="4426565"/>
            <a:ext cx="32004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1600" dirty="0">
                <a:solidFill>
                  <a:schemeClr val="tx1"/>
                </a:solidFill>
                <a:latin typeface="Georgia" panose="02040502050405020303" pitchFamily="18" charset="0"/>
              </a:rPr>
              <a:t>When the child’s contextual information is available, the following IFSP outcome criteria can also be evaluated:</a:t>
            </a:r>
          </a:p>
          <a:p>
            <a:pPr eaLnBrk="1" hangingPunct="1">
              <a:spcBef>
                <a:spcPct val="0"/>
              </a:spcBef>
            </a:pPr>
            <a:r>
              <a:rPr lang="en-US" altLang="en-US" sz="1400" dirty="0">
                <a:solidFill>
                  <a:schemeClr val="tx1"/>
                </a:solidFill>
                <a:latin typeface="Georgia" panose="02040502050405020303" pitchFamily="18" charset="0"/>
              </a:rPr>
              <a:t>The outcome is based on the family’s priorities and concerns.</a:t>
            </a:r>
          </a:p>
          <a:p>
            <a:pPr eaLnBrk="1" hangingPunct="1">
              <a:spcBef>
                <a:spcPct val="0"/>
              </a:spcBef>
            </a:pPr>
            <a:r>
              <a:rPr lang="en-US" altLang="en-US" sz="1400" dirty="0">
                <a:solidFill>
                  <a:schemeClr val="tx1"/>
                </a:solidFill>
                <a:latin typeface="Georgia" panose="02040502050405020303" pitchFamily="18" charset="0"/>
              </a:rPr>
              <a:t>The outcomes described both the child’s strengths and needs based on information from the initial evaluation  and ongoing assessment.</a:t>
            </a:r>
          </a:p>
        </p:txBody>
      </p:sp>
      <p:sp>
        <p:nvSpPr>
          <p:cNvPr id="64518" name="TextBox 11">
            <a:extLst>
              <a:ext uri="{FF2B5EF4-FFF2-40B4-BE49-F238E27FC236}">
                <a16:creationId xmlns:a16="http://schemas.microsoft.com/office/drawing/2014/main" id="{85F36968-193D-4434-A783-0D68DBAC4ABF}"/>
              </a:ext>
            </a:extLst>
          </p:cNvPr>
          <p:cNvSpPr txBox="1">
            <a:spLocks noChangeArrowheads="1"/>
          </p:cNvSpPr>
          <p:nvPr/>
        </p:nvSpPr>
        <p:spPr bwMode="auto">
          <a:xfrm>
            <a:off x="8001000" y="3962401"/>
            <a:ext cx="2133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FontTx/>
              <a:buNone/>
            </a:pPr>
            <a:r>
              <a:rPr lang="en-US" altLang="en-US" sz="1600" dirty="0">
                <a:solidFill>
                  <a:schemeClr val="tx1"/>
                </a:solidFill>
                <a:latin typeface="Georgia" panose="02040502050405020303" pitchFamily="18" charset="0"/>
              </a:rPr>
              <a:t>The outcome </a:t>
            </a:r>
          </a:p>
          <a:p>
            <a:pPr algn="r" eaLnBrk="1" hangingPunct="1">
              <a:spcBef>
                <a:spcPct val="0"/>
              </a:spcBef>
              <a:buFontTx/>
              <a:buNone/>
            </a:pPr>
            <a:r>
              <a:rPr lang="en-US" altLang="en-US" sz="1600" dirty="0">
                <a:solidFill>
                  <a:schemeClr val="tx1"/>
                </a:solidFill>
                <a:latin typeface="Georgia" panose="02040502050405020303" pitchFamily="18" charset="0"/>
              </a:rPr>
              <a:t>uses active </a:t>
            </a:r>
          </a:p>
          <a:p>
            <a:pPr algn="r" eaLnBrk="1" hangingPunct="1">
              <a:spcBef>
                <a:spcPct val="0"/>
              </a:spcBef>
              <a:buFontTx/>
              <a:buNone/>
            </a:pPr>
            <a:r>
              <a:rPr lang="en-US" altLang="en-US" sz="1600" dirty="0">
                <a:solidFill>
                  <a:schemeClr val="tx1"/>
                </a:solidFill>
                <a:latin typeface="Georgia" panose="02040502050405020303" pitchFamily="18" charset="0"/>
              </a:rPr>
              <a:t>words rather </a:t>
            </a:r>
          </a:p>
          <a:p>
            <a:pPr algn="r" eaLnBrk="1" hangingPunct="1">
              <a:spcBef>
                <a:spcPct val="0"/>
              </a:spcBef>
              <a:buFontTx/>
              <a:buNone/>
            </a:pPr>
            <a:r>
              <a:rPr lang="en-US" altLang="en-US" sz="1600" dirty="0">
                <a:solidFill>
                  <a:schemeClr val="tx1"/>
                </a:solidFill>
                <a:latin typeface="Georgia" panose="02040502050405020303" pitchFamily="18" charset="0"/>
              </a:rPr>
              <a:t>than passive ones</a:t>
            </a:r>
            <a:r>
              <a:rPr lang="en-US" altLang="en-US" sz="1600" dirty="0">
                <a:solidFill>
                  <a:schemeClr val="tx1"/>
                </a:solidFill>
              </a:rPr>
              <a:t>.</a:t>
            </a:r>
          </a:p>
        </p:txBody>
      </p:sp>
      <p:sp>
        <p:nvSpPr>
          <p:cNvPr id="64519" name="TextBox 10">
            <a:extLst>
              <a:ext uri="{FF2B5EF4-FFF2-40B4-BE49-F238E27FC236}">
                <a16:creationId xmlns:a16="http://schemas.microsoft.com/office/drawing/2014/main" id="{F9EC5D5C-2FDB-4801-A332-145D0C58FB39}"/>
              </a:ext>
            </a:extLst>
          </p:cNvPr>
          <p:cNvSpPr txBox="1">
            <a:spLocks noChangeArrowheads="1"/>
          </p:cNvSpPr>
          <p:nvPr/>
        </p:nvSpPr>
        <p:spPr bwMode="auto">
          <a:xfrm>
            <a:off x="8458200" y="2341563"/>
            <a:ext cx="1676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FontTx/>
              <a:buNone/>
            </a:pPr>
            <a:r>
              <a:rPr lang="en-US" altLang="en-US" sz="1600" dirty="0">
                <a:solidFill>
                  <a:schemeClr val="tx1"/>
                </a:solidFill>
                <a:latin typeface="Georgia" panose="02040502050405020303" pitchFamily="18" charset="0"/>
              </a:rPr>
              <a:t>The outcome emphasizes the positive, not the negative</a:t>
            </a:r>
            <a:r>
              <a:rPr lang="en-US" altLang="en-US" sz="1600" dirty="0">
                <a:solidFill>
                  <a:schemeClr val="tx1"/>
                </a:solidFill>
              </a:rPr>
              <a:t>.</a:t>
            </a:r>
          </a:p>
        </p:txBody>
      </p:sp>
      <p:sp>
        <p:nvSpPr>
          <p:cNvPr id="64520" name="TextBox 9">
            <a:extLst>
              <a:ext uri="{FF2B5EF4-FFF2-40B4-BE49-F238E27FC236}">
                <a16:creationId xmlns:a16="http://schemas.microsoft.com/office/drawing/2014/main" id="{836B65AF-3AEF-4C2E-8F2B-438F28DA92B0}"/>
              </a:ext>
            </a:extLst>
          </p:cNvPr>
          <p:cNvSpPr txBox="1">
            <a:spLocks noChangeArrowheads="1"/>
          </p:cNvSpPr>
          <p:nvPr/>
        </p:nvSpPr>
        <p:spPr bwMode="auto">
          <a:xfrm>
            <a:off x="8130363" y="582613"/>
            <a:ext cx="1600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FontTx/>
              <a:buNone/>
            </a:pPr>
            <a:r>
              <a:rPr lang="en-US" altLang="en-US" sz="1600" dirty="0">
                <a:solidFill>
                  <a:schemeClr val="tx1"/>
                </a:solidFill>
                <a:latin typeface="Georgia" panose="02040502050405020303" pitchFamily="18" charset="0"/>
              </a:rPr>
              <a:t>The outcome is jargon-free, clear and simple</a:t>
            </a:r>
            <a:r>
              <a:rPr lang="en-US" altLang="en-US" sz="1600" dirty="0">
                <a:solidFill>
                  <a:schemeClr val="tx1"/>
                </a:solidFill>
              </a:rPr>
              <a:t>.</a:t>
            </a:r>
          </a:p>
        </p:txBody>
      </p:sp>
      <p:sp>
        <p:nvSpPr>
          <p:cNvPr id="64521" name="TextBox 8">
            <a:extLst>
              <a:ext uri="{FF2B5EF4-FFF2-40B4-BE49-F238E27FC236}">
                <a16:creationId xmlns:a16="http://schemas.microsoft.com/office/drawing/2014/main" id="{44FD8064-9362-46D7-A041-C503F1B3F23C}"/>
              </a:ext>
            </a:extLst>
          </p:cNvPr>
          <p:cNvSpPr txBox="1">
            <a:spLocks noChangeArrowheads="1"/>
          </p:cNvSpPr>
          <p:nvPr/>
        </p:nvSpPr>
        <p:spPr bwMode="auto">
          <a:xfrm>
            <a:off x="2057400" y="3962401"/>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1600" dirty="0">
                <a:solidFill>
                  <a:schemeClr val="tx1"/>
                </a:solidFill>
                <a:latin typeface="Georgia" panose="02040502050405020303" pitchFamily="18" charset="0"/>
              </a:rPr>
              <a:t>The outcome crosses developmental domains and is discipline-free.</a:t>
            </a:r>
          </a:p>
        </p:txBody>
      </p:sp>
      <p:sp>
        <p:nvSpPr>
          <p:cNvPr id="64522" name="TextBox 7">
            <a:extLst>
              <a:ext uri="{FF2B5EF4-FFF2-40B4-BE49-F238E27FC236}">
                <a16:creationId xmlns:a16="http://schemas.microsoft.com/office/drawing/2014/main" id="{055EE518-96B4-479D-805D-0C795489E567}"/>
              </a:ext>
            </a:extLst>
          </p:cNvPr>
          <p:cNvSpPr txBox="1">
            <a:spLocks noChangeArrowheads="1"/>
          </p:cNvSpPr>
          <p:nvPr/>
        </p:nvSpPr>
        <p:spPr bwMode="auto">
          <a:xfrm>
            <a:off x="2057400" y="2438401"/>
            <a:ext cx="1600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1600" dirty="0">
                <a:solidFill>
                  <a:schemeClr val="tx1"/>
                </a:solidFill>
                <a:latin typeface="Georgia" panose="02040502050405020303" pitchFamily="18" charset="0"/>
              </a:rPr>
              <a:t>The outcome</a:t>
            </a:r>
          </a:p>
          <a:p>
            <a:pPr eaLnBrk="1" hangingPunct="1">
              <a:spcBef>
                <a:spcPct val="0"/>
              </a:spcBef>
              <a:buFontTx/>
              <a:buNone/>
            </a:pPr>
            <a:r>
              <a:rPr lang="en-US" altLang="en-US" sz="1600" dirty="0">
                <a:solidFill>
                  <a:schemeClr val="tx1"/>
                </a:solidFill>
                <a:latin typeface="Georgia" panose="02040502050405020303" pitchFamily="18" charset="0"/>
              </a:rPr>
              <a:t>reflects real-life</a:t>
            </a:r>
          </a:p>
          <a:p>
            <a:pPr eaLnBrk="1" hangingPunct="1">
              <a:spcBef>
                <a:spcPct val="0"/>
              </a:spcBef>
              <a:buFontTx/>
              <a:buNone/>
            </a:pPr>
            <a:r>
              <a:rPr lang="en-US" altLang="en-US" sz="1600" dirty="0">
                <a:solidFill>
                  <a:schemeClr val="tx1"/>
                </a:solidFill>
                <a:latin typeface="Georgia" panose="02040502050405020303" pitchFamily="18" charset="0"/>
              </a:rPr>
              <a:t>contextualized</a:t>
            </a:r>
          </a:p>
          <a:p>
            <a:pPr eaLnBrk="1" hangingPunct="1">
              <a:spcBef>
                <a:spcPct val="0"/>
              </a:spcBef>
              <a:buFontTx/>
              <a:buNone/>
            </a:pPr>
            <a:r>
              <a:rPr lang="en-US" altLang="en-US" sz="1600" dirty="0">
                <a:solidFill>
                  <a:schemeClr val="tx1"/>
                </a:solidFill>
                <a:latin typeface="Georgia" panose="02040502050405020303" pitchFamily="18" charset="0"/>
              </a:rPr>
              <a:t>settings.</a:t>
            </a:r>
          </a:p>
        </p:txBody>
      </p:sp>
      <p:sp>
        <p:nvSpPr>
          <p:cNvPr id="64523" name="TextBox 6">
            <a:extLst>
              <a:ext uri="{FF2B5EF4-FFF2-40B4-BE49-F238E27FC236}">
                <a16:creationId xmlns:a16="http://schemas.microsoft.com/office/drawing/2014/main" id="{EF9FE2DA-A3F5-4F8A-981A-5778D09B391B}"/>
              </a:ext>
            </a:extLst>
          </p:cNvPr>
          <p:cNvSpPr txBox="1">
            <a:spLocks noChangeArrowheads="1"/>
          </p:cNvSpPr>
          <p:nvPr/>
        </p:nvSpPr>
        <p:spPr bwMode="auto">
          <a:xfrm>
            <a:off x="2057400" y="533401"/>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1600" dirty="0">
                <a:solidFill>
                  <a:schemeClr val="tx1"/>
                </a:solidFill>
                <a:latin typeface="Georgia" panose="02040502050405020303" pitchFamily="18" charset="0"/>
              </a:rPr>
              <a:t>The outcome is necessary and functional for the child’s and family’s life.</a:t>
            </a:r>
          </a:p>
        </p:txBody>
      </p:sp>
      <p:sp>
        <p:nvSpPr>
          <p:cNvPr id="64525" name="TextBox 12">
            <a:extLst>
              <a:ext uri="{FF2B5EF4-FFF2-40B4-BE49-F238E27FC236}">
                <a16:creationId xmlns:a16="http://schemas.microsoft.com/office/drawing/2014/main" id="{A8FE5085-6BD1-40B2-8FAD-0D019A3494FD}"/>
              </a:ext>
            </a:extLst>
          </p:cNvPr>
          <p:cNvSpPr txBox="1">
            <a:spLocks noChangeArrowheads="1"/>
          </p:cNvSpPr>
          <p:nvPr/>
        </p:nvSpPr>
        <p:spPr bwMode="auto">
          <a:xfrm>
            <a:off x="4419600" y="457200"/>
            <a:ext cx="3352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en-US" altLang="en-US" sz="1400" b="1" i="1" dirty="0">
                <a:solidFill>
                  <a:schemeClr val="tx1"/>
                </a:solidFill>
                <a:latin typeface="Georgia" panose="02040502050405020303" pitchFamily="18" charset="0"/>
              </a:rPr>
              <a:t>Criteria Defining</a:t>
            </a:r>
          </a:p>
          <a:p>
            <a:pPr algn="ctr" eaLnBrk="1" hangingPunct="1">
              <a:spcBef>
                <a:spcPct val="0"/>
              </a:spcBef>
              <a:buFontTx/>
              <a:buNone/>
            </a:pPr>
            <a:r>
              <a:rPr lang="en-US" altLang="en-US" sz="1400" b="1" i="1" dirty="0">
                <a:solidFill>
                  <a:schemeClr val="tx1"/>
                </a:solidFill>
                <a:latin typeface="Georgia" panose="02040502050405020303" pitchFamily="18" charset="0"/>
              </a:rPr>
              <a:t>High Quality, </a:t>
            </a:r>
          </a:p>
          <a:p>
            <a:pPr algn="ctr" eaLnBrk="1" hangingPunct="1">
              <a:spcBef>
                <a:spcPct val="0"/>
              </a:spcBef>
              <a:buFontTx/>
              <a:buNone/>
            </a:pPr>
            <a:r>
              <a:rPr lang="en-US" altLang="en-US" sz="1400" b="1" i="1" dirty="0">
                <a:solidFill>
                  <a:schemeClr val="tx1"/>
                </a:solidFill>
                <a:latin typeface="Georgia" panose="02040502050405020303" pitchFamily="18" charset="0"/>
              </a:rPr>
              <a:t>Participation-Based</a:t>
            </a:r>
          </a:p>
          <a:p>
            <a:pPr algn="ctr" eaLnBrk="1" hangingPunct="1">
              <a:spcBef>
                <a:spcPct val="0"/>
              </a:spcBef>
              <a:buFontTx/>
              <a:buNone/>
            </a:pPr>
            <a:r>
              <a:rPr lang="en-US" altLang="en-US" sz="2800" b="1" i="1" dirty="0">
                <a:solidFill>
                  <a:schemeClr val="tx1"/>
                </a:solidFill>
                <a:latin typeface="Georgia" panose="02040502050405020303" pitchFamily="18" charset="0"/>
              </a:rPr>
              <a:t>IFSP Outcomes</a:t>
            </a:r>
          </a:p>
        </p:txBody>
      </p:sp>
    </p:spTree>
    <p:extLst>
      <p:ext uri="{BB962C8B-B14F-4D97-AF65-F5344CB8AC3E}">
        <p14:creationId xmlns:p14="http://schemas.microsoft.com/office/powerpoint/2010/main" val="3212841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9536D5-747E-42CE-BFA0-7ECC26ED48B1}"/>
              </a:ext>
            </a:extLst>
          </p:cNvPr>
          <p:cNvSpPr/>
          <p:nvPr/>
        </p:nvSpPr>
        <p:spPr>
          <a:xfrm>
            <a:off x="2169042" y="297713"/>
            <a:ext cx="7953153" cy="104199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D7DFEB-2F28-4546-AD13-C4C774399738}"/>
              </a:ext>
            </a:extLst>
          </p:cNvPr>
          <p:cNvSpPr>
            <a:spLocks noGrp="1"/>
          </p:cNvSpPr>
          <p:nvPr>
            <p:ph type="ctrTitle"/>
          </p:nvPr>
        </p:nvSpPr>
        <p:spPr>
          <a:xfrm>
            <a:off x="1375144" y="612001"/>
            <a:ext cx="9144000" cy="674353"/>
          </a:xfrm>
        </p:spPr>
        <p:txBody>
          <a:bodyPr>
            <a:noAutofit/>
          </a:bodyPr>
          <a:lstStyle/>
          <a:p>
            <a:r>
              <a:rPr lang="en-US" sz="6600" dirty="0">
                <a:solidFill>
                  <a:schemeClr val="bg1"/>
                </a:solidFill>
                <a:latin typeface="Georgia" panose="02040502050405020303" pitchFamily="18" charset="0"/>
              </a:rPr>
              <a:t>Objectives</a:t>
            </a:r>
          </a:p>
        </p:txBody>
      </p:sp>
      <p:sp>
        <p:nvSpPr>
          <p:cNvPr id="3" name="Subtitle 2">
            <a:extLst>
              <a:ext uri="{FF2B5EF4-FFF2-40B4-BE49-F238E27FC236}">
                <a16:creationId xmlns:a16="http://schemas.microsoft.com/office/drawing/2014/main" id="{578078EB-FA08-4ACB-8999-1F3417BA1DD8}"/>
              </a:ext>
            </a:extLst>
          </p:cNvPr>
          <p:cNvSpPr>
            <a:spLocks noGrp="1"/>
          </p:cNvSpPr>
          <p:nvPr>
            <p:ph type="subTitle" idx="1"/>
          </p:nvPr>
        </p:nvSpPr>
        <p:spPr>
          <a:xfrm>
            <a:off x="1375144" y="2297005"/>
            <a:ext cx="9144000" cy="3320716"/>
          </a:xfrm>
        </p:spPr>
        <p:txBody>
          <a:bodyPr>
            <a:normAutofit fontScale="77500" lnSpcReduction="20000"/>
          </a:bodyPr>
          <a:lstStyle/>
          <a:p>
            <a:r>
              <a:rPr lang="en-US" sz="3000" b="1" dirty="0">
                <a:latin typeface="Georgia" panose="02040502050405020303" pitchFamily="18" charset="0"/>
              </a:rPr>
              <a:t>Participants will learn how to prepare for and perform a functional assessment</a:t>
            </a:r>
            <a:r>
              <a:rPr lang="en-US" b="1" dirty="0">
                <a:latin typeface="Georgia" panose="02040502050405020303" pitchFamily="18" charset="0"/>
              </a:rPr>
              <a:t>.</a:t>
            </a:r>
          </a:p>
          <a:p>
            <a:endParaRPr lang="en-US" b="1" dirty="0">
              <a:latin typeface="Georgia" panose="02040502050405020303" pitchFamily="18" charset="0"/>
            </a:endParaRPr>
          </a:p>
          <a:p>
            <a:r>
              <a:rPr lang="en-US" sz="3000" b="1" dirty="0">
                <a:latin typeface="Georgia" panose="02040502050405020303" pitchFamily="18" charset="0"/>
              </a:rPr>
              <a:t>Participants will learn</a:t>
            </a:r>
            <a:r>
              <a:rPr lang="en-US" sz="3000" b="1" dirty="0">
                <a:effectLst/>
                <a:latin typeface="Georgia" panose="02040502050405020303" pitchFamily="18" charset="0"/>
              </a:rPr>
              <a:t> how team members use information from multiple sources (medical records, evaluation, observation, parent report and other available information) to determine whether or not there is a need for services.</a:t>
            </a:r>
            <a:r>
              <a:rPr lang="en-US" sz="3000" b="1" dirty="0">
                <a:latin typeface="Georgia" panose="02040502050405020303" pitchFamily="18" charset="0"/>
              </a:rPr>
              <a:t> </a:t>
            </a:r>
          </a:p>
          <a:p>
            <a:endParaRPr lang="en-US" sz="3000" b="1" dirty="0">
              <a:latin typeface="Georgia" panose="02040502050405020303" pitchFamily="18" charset="0"/>
            </a:endParaRPr>
          </a:p>
          <a:p>
            <a:r>
              <a:rPr lang="en-US" sz="3000" b="1" dirty="0">
                <a:latin typeface="Georgia" panose="02040502050405020303" pitchFamily="18" charset="0"/>
              </a:rPr>
              <a:t>Participants will learn how to use assessment results to guide the IFSP process.</a:t>
            </a:r>
          </a:p>
          <a:p>
            <a:endParaRPr lang="en-US" b="1" dirty="0">
              <a:effectLst/>
            </a:endParaRPr>
          </a:p>
          <a:p>
            <a:endParaRPr lang="en-US" b="1" dirty="0">
              <a:effectLst/>
            </a:endParaRPr>
          </a:p>
          <a:p>
            <a:endParaRPr lang="en-US" b="1" dirty="0"/>
          </a:p>
          <a:p>
            <a:endParaRPr lang="en-US" dirty="0"/>
          </a:p>
        </p:txBody>
      </p:sp>
    </p:spTree>
    <p:extLst>
      <p:ext uri="{BB962C8B-B14F-4D97-AF65-F5344CB8AC3E}">
        <p14:creationId xmlns:p14="http://schemas.microsoft.com/office/powerpoint/2010/main" val="66354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29" y="349424"/>
            <a:ext cx="10228521" cy="1018270"/>
          </a:xfrm>
        </p:spPr>
        <p:txBody>
          <a:bodyPr>
            <a:normAutofit/>
          </a:bodyPr>
          <a:lstStyle/>
          <a:p>
            <a:r>
              <a:rPr lang="en-US" dirty="0">
                <a:solidFill>
                  <a:prstClr val="black"/>
                </a:solidFill>
                <a:effectLst>
                  <a:outerShdw blurRad="38100" dist="38100" dir="2700000" algn="tl">
                    <a:srgbClr val="000000">
                      <a:alpha val="43137"/>
                    </a:srgbClr>
                  </a:outerShdw>
                </a:effectLst>
                <a:latin typeface="Georgia" panose="02040502050405020303" pitchFamily="18" charset="0"/>
                <a:ea typeface="MS PGothic" pitchFamily="34" charset="-128"/>
              </a:rPr>
              <a:t>Establishing Criteria</a:t>
            </a:r>
            <a:endParaRPr lang="en-US" dirty="0">
              <a:solidFill>
                <a:schemeClr val="bg1"/>
              </a:solidFill>
              <a:latin typeface="Georgia" panose="02040502050405020303" pitchFamily="18" charset="0"/>
            </a:endParaRPr>
          </a:p>
        </p:txBody>
      </p:sp>
      <p:sp>
        <p:nvSpPr>
          <p:cNvPr id="3" name="Content Placeholder 2"/>
          <p:cNvSpPr>
            <a:spLocks noGrp="1"/>
          </p:cNvSpPr>
          <p:nvPr>
            <p:ph idx="1"/>
          </p:nvPr>
        </p:nvSpPr>
        <p:spPr>
          <a:xfrm>
            <a:off x="2971800" y="1905001"/>
            <a:ext cx="7239000" cy="4525963"/>
          </a:xfrm>
        </p:spPr>
        <p:txBody>
          <a:bodyPr/>
          <a:lstStyle/>
          <a:p>
            <a:pPr marL="0" indent="0">
              <a:buNone/>
            </a:pPr>
            <a:endParaRPr lang="en-US" dirty="0"/>
          </a:p>
          <a:p>
            <a:endParaRPr lang="en-US" dirty="0"/>
          </a:p>
        </p:txBody>
      </p:sp>
      <p:sp>
        <p:nvSpPr>
          <p:cNvPr id="4" name="TextBox 3"/>
          <p:cNvSpPr txBox="1"/>
          <p:nvPr/>
        </p:nvSpPr>
        <p:spPr>
          <a:xfrm>
            <a:off x="109870" y="1303406"/>
            <a:ext cx="10100930" cy="5127558"/>
          </a:xfrm>
          <a:prstGeom prst="rect">
            <a:avLst/>
          </a:prstGeom>
          <a:noFill/>
        </p:spPr>
        <p:txBody>
          <a:bodyPr wrap="square" rtlCol="0">
            <a:spAutoFit/>
          </a:bodyPr>
          <a:lstStyle/>
          <a:p>
            <a:pPr marL="342900" indent="-342900">
              <a:spcBef>
                <a:spcPct val="20000"/>
              </a:spcBef>
              <a:buFont typeface="Arial" pitchFamily="34" charset="0"/>
              <a:buChar char="•"/>
              <a:defRPr/>
            </a:pPr>
            <a:endParaRPr lang="en-US" sz="2000" dirty="0">
              <a:solidFill>
                <a:prstClr val="black"/>
              </a:solidFill>
              <a:ea typeface="MS PGothic" pitchFamily="34" charset="-128"/>
            </a:endParaRPr>
          </a:p>
          <a:p>
            <a:pPr marL="457200" indent="-457200">
              <a:spcBef>
                <a:spcPct val="20000"/>
              </a:spcBef>
              <a:buFont typeface="Arial" panose="020B0604020202020204" pitchFamily="34" charset="0"/>
              <a:buChar char="•"/>
              <a:defRPr/>
            </a:pPr>
            <a:r>
              <a:rPr lang="en-US" sz="3200" dirty="0">
                <a:solidFill>
                  <a:prstClr val="black"/>
                </a:solidFill>
                <a:latin typeface="Georgia" panose="02040502050405020303" pitchFamily="18" charset="0"/>
                <a:ea typeface="MS PGothic" pitchFamily="34" charset="-128"/>
              </a:rPr>
              <a:t>Answers the question: “What will </a:t>
            </a:r>
          </a:p>
          <a:p>
            <a:pPr>
              <a:spcBef>
                <a:spcPct val="20000"/>
              </a:spcBef>
              <a:defRPr/>
            </a:pPr>
            <a:r>
              <a:rPr lang="en-US" sz="3200" dirty="0">
                <a:solidFill>
                  <a:prstClr val="black"/>
                </a:solidFill>
                <a:latin typeface="Georgia" panose="02040502050405020303" pitchFamily="18" charset="0"/>
                <a:ea typeface="MS PGothic" pitchFamily="34" charset="-128"/>
              </a:rPr>
              <a:t>    outcome achievement look like?”</a:t>
            </a:r>
          </a:p>
          <a:p>
            <a:pPr marL="457200" indent="-457200">
              <a:spcBef>
                <a:spcPct val="20000"/>
              </a:spcBef>
              <a:buFont typeface="Arial" panose="020B0604020202020204" pitchFamily="34" charset="0"/>
              <a:buChar char="•"/>
              <a:defRPr/>
            </a:pPr>
            <a:endParaRPr lang="en-US" sz="3200" dirty="0">
              <a:solidFill>
                <a:prstClr val="black"/>
              </a:solidFill>
              <a:latin typeface="Georgia" panose="02040502050405020303" pitchFamily="18" charset="0"/>
              <a:ea typeface="MS PGothic" pitchFamily="34" charset="-128"/>
            </a:endParaRPr>
          </a:p>
          <a:p>
            <a:pPr marL="457200" indent="-457200">
              <a:spcBef>
                <a:spcPct val="20000"/>
              </a:spcBef>
              <a:buFont typeface="Arial" panose="020B0604020202020204" pitchFamily="34" charset="0"/>
              <a:buChar char="•"/>
              <a:defRPr/>
            </a:pPr>
            <a:r>
              <a:rPr lang="en-US" sz="3200" dirty="0">
                <a:solidFill>
                  <a:srgbClr val="7030A0"/>
                </a:solidFill>
                <a:latin typeface="Georgia" panose="02040502050405020303" pitchFamily="18" charset="0"/>
                <a:ea typeface="MS PGothic" pitchFamily="34" charset="-128"/>
              </a:rPr>
              <a:t>Developed with family</a:t>
            </a:r>
          </a:p>
          <a:p>
            <a:pPr marL="457200" indent="-457200">
              <a:spcBef>
                <a:spcPct val="20000"/>
              </a:spcBef>
              <a:buFont typeface="Arial" panose="020B0604020202020204" pitchFamily="34" charset="0"/>
              <a:buChar char="•"/>
              <a:defRPr/>
            </a:pPr>
            <a:endParaRPr lang="en-US" sz="3200" dirty="0">
              <a:solidFill>
                <a:prstClr val="black"/>
              </a:solidFill>
              <a:latin typeface="Georgia" panose="02040502050405020303" pitchFamily="18" charset="0"/>
              <a:ea typeface="MS PGothic" pitchFamily="34" charset="-128"/>
            </a:endParaRPr>
          </a:p>
          <a:p>
            <a:pPr marL="457200" indent="-457200">
              <a:spcBef>
                <a:spcPct val="20000"/>
              </a:spcBef>
              <a:buFont typeface="Arial" panose="020B0604020202020204" pitchFamily="34" charset="0"/>
              <a:buChar char="•"/>
              <a:defRPr/>
            </a:pPr>
            <a:r>
              <a:rPr lang="en-US" sz="3200" dirty="0">
                <a:solidFill>
                  <a:prstClr val="black"/>
                </a:solidFill>
                <a:latin typeface="Georgia" panose="02040502050405020303" pitchFamily="18" charset="0"/>
                <a:ea typeface="MS PGothic" pitchFamily="34" charset="-128"/>
              </a:rPr>
              <a:t>If criteria embedded in </a:t>
            </a:r>
          </a:p>
          <a:p>
            <a:pPr>
              <a:spcBef>
                <a:spcPct val="20000"/>
              </a:spcBef>
              <a:defRPr/>
            </a:pPr>
            <a:r>
              <a:rPr lang="en-US" sz="3200" dirty="0">
                <a:solidFill>
                  <a:prstClr val="black"/>
                </a:solidFill>
                <a:latin typeface="Georgia" panose="02040502050405020303" pitchFamily="18" charset="0"/>
                <a:ea typeface="MS PGothic" pitchFamily="34" charset="-128"/>
              </a:rPr>
              <a:t>    outcome, no need to include </a:t>
            </a:r>
          </a:p>
          <a:p>
            <a:pPr>
              <a:spcBef>
                <a:spcPct val="20000"/>
              </a:spcBef>
              <a:defRPr/>
            </a:pPr>
            <a:r>
              <a:rPr lang="en-US" sz="3200" dirty="0">
                <a:solidFill>
                  <a:prstClr val="black"/>
                </a:solidFill>
                <a:latin typeface="Georgia" panose="02040502050405020303" pitchFamily="18" charset="0"/>
                <a:ea typeface="MS PGothic" pitchFamily="34" charset="-128"/>
              </a:rPr>
              <a:t>    in steps/activities</a:t>
            </a:r>
          </a:p>
        </p:txBody>
      </p:sp>
      <p:pic>
        <p:nvPicPr>
          <p:cNvPr id="6" name="Picture 5">
            <a:extLst>
              <a:ext uri="{FF2B5EF4-FFF2-40B4-BE49-F238E27FC236}">
                <a16:creationId xmlns:a16="http://schemas.microsoft.com/office/drawing/2014/main" id="{C0DC5668-0D21-4817-918D-F2DAF8615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439" y="2977116"/>
            <a:ext cx="5595443" cy="3730295"/>
          </a:xfrm>
          <a:prstGeom prst="rect">
            <a:avLst/>
          </a:prstGeom>
          <a:ln w="28575">
            <a:solidFill>
              <a:schemeClr val="tx1"/>
            </a:solidFill>
          </a:ln>
        </p:spPr>
      </p:pic>
    </p:spTree>
    <p:extLst>
      <p:ext uri="{BB962C8B-B14F-4D97-AF65-F5344CB8AC3E}">
        <p14:creationId xmlns:p14="http://schemas.microsoft.com/office/powerpoint/2010/main" val="3158410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114276-83BF-4ECE-890A-812CC57C7DA3}"/>
              </a:ext>
            </a:extLst>
          </p:cNvPr>
          <p:cNvSpPr/>
          <p:nvPr/>
        </p:nvSpPr>
        <p:spPr>
          <a:xfrm>
            <a:off x="204579" y="1222634"/>
            <a:ext cx="4383961" cy="53162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B84D00-A67D-4875-BF0E-408D12E6598B}"/>
              </a:ext>
            </a:extLst>
          </p:cNvPr>
          <p:cNvSpPr>
            <a:spLocks noGrp="1"/>
          </p:cNvSpPr>
          <p:nvPr>
            <p:ph type="title"/>
          </p:nvPr>
        </p:nvSpPr>
        <p:spPr>
          <a:xfrm>
            <a:off x="609601" y="273050"/>
            <a:ext cx="4011084" cy="641350"/>
          </a:xfrm>
        </p:spPr>
        <p:txBody>
          <a:bodyPr/>
          <a:lstStyle/>
          <a:p>
            <a:r>
              <a:rPr lang="en-US" sz="3600" u="sng" dirty="0">
                <a:latin typeface="Georgia" panose="02040502050405020303" pitchFamily="18" charset="0"/>
              </a:rPr>
              <a:t>6-Step Criteria</a:t>
            </a:r>
          </a:p>
        </p:txBody>
      </p:sp>
      <p:sp>
        <p:nvSpPr>
          <p:cNvPr id="4" name="Content Placeholder 3">
            <a:extLst>
              <a:ext uri="{FF2B5EF4-FFF2-40B4-BE49-F238E27FC236}">
                <a16:creationId xmlns:a16="http://schemas.microsoft.com/office/drawing/2014/main" id="{EDC9F5DE-6262-478D-AA16-06B3EA5B5585}"/>
              </a:ext>
            </a:extLst>
          </p:cNvPr>
          <p:cNvSpPr>
            <a:spLocks noGrp="1"/>
          </p:cNvSpPr>
          <p:nvPr>
            <p:ph idx="1"/>
          </p:nvPr>
        </p:nvSpPr>
        <p:spPr>
          <a:xfrm>
            <a:off x="4774978" y="685800"/>
            <a:ext cx="7370455" cy="5853113"/>
          </a:xfrm>
        </p:spPr>
        <p:txBody>
          <a:bodyPr/>
          <a:lstStyle/>
          <a:p>
            <a:pPr marL="0" indent="0">
              <a:buNone/>
            </a:pPr>
            <a:endParaRPr lang="en-US" dirty="0"/>
          </a:p>
          <a:p>
            <a:pPr marL="0" indent="0">
              <a:buNone/>
            </a:pPr>
            <a:r>
              <a:rPr lang="en-US" sz="4400" dirty="0">
                <a:latin typeface="Georgia" panose="02040502050405020303" pitchFamily="18" charset="0"/>
              </a:rPr>
              <a:t>   Practice</a:t>
            </a:r>
          </a:p>
          <a:p>
            <a:pPr marL="0" indent="0">
              <a:buNone/>
            </a:pPr>
            <a:r>
              <a:rPr lang="en-US" sz="2800" dirty="0">
                <a:latin typeface="Georgia" panose="02040502050405020303" pitchFamily="18" charset="0"/>
              </a:rPr>
              <a:t>  </a:t>
            </a:r>
          </a:p>
          <a:p>
            <a:pPr marL="0" indent="0">
              <a:buNone/>
            </a:pPr>
            <a:r>
              <a:rPr lang="en-US" sz="2800" dirty="0">
                <a:latin typeface="Georgia" panose="02040502050405020303" pitchFamily="18" charset="0"/>
              </a:rPr>
              <a:t> Michael will accept</a:t>
            </a:r>
          </a:p>
          <a:p>
            <a:pPr marL="0" indent="0">
              <a:buNone/>
            </a:pPr>
            <a:r>
              <a:rPr lang="en-US" sz="2800" dirty="0">
                <a:latin typeface="Georgia" panose="02040502050405020303" pitchFamily="18" charset="0"/>
              </a:rPr>
              <a:t> changes during playtime</a:t>
            </a:r>
          </a:p>
          <a:p>
            <a:pPr marL="0" indent="0">
              <a:buNone/>
            </a:pPr>
            <a:r>
              <a:rPr lang="en-US" sz="2800" dirty="0">
                <a:latin typeface="Georgia" panose="02040502050405020303" pitchFamily="18" charset="0"/>
              </a:rPr>
              <a:t> and mealtime when in </a:t>
            </a:r>
          </a:p>
          <a:p>
            <a:pPr marL="0" indent="0">
              <a:buNone/>
            </a:pPr>
            <a:r>
              <a:rPr lang="en-US" sz="2800" dirty="0">
                <a:latin typeface="Georgia" panose="02040502050405020303" pitchFamily="18" charset="0"/>
              </a:rPr>
              <a:t> the home and out in the </a:t>
            </a:r>
          </a:p>
          <a:p>
            <a:pPr marL="0" indent="0">
              <a:buNone/>
            </a:pPr>
            <a:r>
              <a:rPr lang="en-US" sz="2800" dirty="0">
                <a:latin typeface="Georgia" panose="02040502050405020303" pitchFamily="18" charset="0"/>
              </a:rPr>
              <a:t> community.</a:t>
            </a:r>
          </a:p>
          <a:p>
            <a:pPr marL="0" indent="0">
              <a:buNone/>
            </a:pPr>
            <a:endParaRPr lang="en-US" dirty="0"/>
          </a:p>
        </p:txBody>
      </p:sp>
      <p:sp>
        <p:nvSpPr>
          <p:cNvPr id="5" name="Text Placeholder 4">
            <a:extLst>
              <a:ext uri="{FF2B5EF4-FFF2-40B4-BE49-F238E27FC236}">
                <a16:creationId xmlns:a16="http://schemas.microsoft.com/office/drawing/2014/main" id="{2AD2C39E-75FD-4E93-8FAA-710D32D01696}"/>
              </a:ext>
            </a:extLst>
          </p:cNvPr>
          <p:cNvSpPr>
            <a:spLocks noGrp="1"/>
          </p:cNvSpPr>
          <p:nvPr>
            <p:ph type="body" sz="half" idx="2"/>
          </p:nvPr>
        </p:nvSpPr>
        <p:spPr>
          <a:xfrm>
            <a:off x="391017" y="1144587"/>
            <a:ext cx="4011084" cy="5211764"/>
          </a:xfrm>
        </p:spPr>
        <p:txBody>
          <a:bodyPr/>
          <a:lstStyle/>
          <a:p>
            <a:pPr>
              <a:lnSpc>
                <a:spcPct val="80000"/>
              </a:lnSpc>
              <a:buFontTx/>
              <a:buChar char="•"/>
            </a:pPr>
            <a:endParaRPr lang="en-US" altLang="en-US" sz="2000" i="1" dirty="0">
              <a:latin typeface="Georgia" panose="02040502050405020303" pitchFamily="18" charset="0"/>
            </a:endParaRPr>
          </a:p>
          <a:p>
            <a:pPr>
              <a:lnSpc>
                <a:spcPct val="80000"/>
              </a:lnSpc>
            </a:pPr>
            <a:r>
              <a:rPr lang="en-US" altLang="en-US" sz="1800" dirty="0">
                <a:latin typeface="Georgia" panose="02040502050405020303" pitchFamily="18" charset="0"/>
              </a:rPr>
              <a:t>The outcome statement is </a:t>
            </a:r>
            <a:r>
              <a:rPr lang="en-US" altLang="en-US" sz="1800" b="1" dirty="0">
                <a:latin typeface="Georgia" panose="02040502050405020303" pitchFamily="18" charset="0"/>
              </a:rPr>
              <a:t>necessary </a:t>
            </a:r>
            <a:r>
              <a:rPr lang="en-US" altLang="en-US" sz="1800" dirty="0">
                <a:latin typeface="Georgia" panose="02040502050405020303" pitchFamily="18" charset="0"/>
              </a:rPr>
              <a:t>and </a:t>
            </a:r>
            <a:r>
              <a:rPr lang="en-US" altLang="en-US" sz="1800" b="1" dirty="0">
                <a:latin typeface="Georgia" panose="02040502050405020303" pitchFamily="18" charset="0"/>
              </a:rPr>
              <a:t>functional </a:t>
            </a:r>
            <a:r>
              <a:rPr lang="en-US" altLang="en-US" sz="1800" dirty="0">
                <a:latin typeface="Georgia" panose="02040502050405020303" pitchFamily="18" charset="0"/>
              </a:rPr>
              <a:t>for the child</a:t>
            </a:r>
            <a:r>
              <a:rPr lang="ja-JP" altLang="en-US" sz="1800" dirty="0">
                <a:latin typeface="Georgia" panose="02040502050405020303" pitchFamily="18" charset="0"/>
              </a:rPr>
              <a:t>’</a:t>
            </a:r>
            <a:r>
              <a:rPr lang="en-US" altLang="ja-JP" sz="1800" dirty="0">
                <a:latin typeface="Georgia" panose="02040502050405020303" pitchFamily="18" charset="0"/>
              </a:rPr>
              <a:t>s and family</a:t>
            </a:r>
            <a:r>
              <a:rPr lang="ja-JP" altLang="en-US" sz="1800" dirty="0">
                <a:latin typeface="Georgia" panose="02040502050405020303" pitchFamily="18" charset="0"/>
              </a:rPr>
              <a:t>’</a:t>
            </a:r>
            <a:r>
              <a:rPr lang="en-US" altLang="ja-JP" sz="1800" dirty="0">
                <a:latin typeface="Georgia" panose="02040502050405020303" pitchFamily="18" charset="0"/>
              </a:rPr>
              <a:t>s life.</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statement reflects </a:t>
            </a:r>
            <a:r>
              <a:rPr lang="en-US" altLang="en-US" sz="1800" b="1" dirty="0">
                <a:latin typeface="Georgia" panose="02040502050405020303" pitchFamily="18" charset="0"/>
              </a:rPr>
              <a:t>real-life contextualized settings </a:t>
            </a:r>
            <a:r>
              <a:rPr lang="en-US" altLang="en-US" sz="1800" dirty="0">
                <a:latin typeface="Georgia" panose="02040502050405020303" pitchFamily="18" charset="0"/>
              </a:rPr>
              <a:t>(e.g., not test items).</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crosses developmental domains and is </a:t>
            </a:r>
            <a:r>
              <a:rPr lang="en-US" altLang="en-US" sz="1800" b="1" dirty="0">
                <a:latin typeface="Georgia" panose="02040502050405020303" pitchFamily="18" charset="0"/>
              </a:rPr>
              <a:t>discipline-free</a:t>
            </a:r>
            <a:r>
              <a:rPr lang="en-US" altLang="en-US" sz="1800" dirty="0">
                <a:latin typeface="Georgia" panose="02040502050405020303" pitchFamily="18" charset="0"/>
              </a:rPr>
              <a:t>.</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is </a:t>
            </a:r>
            <a:r>
              <a:rPr lang="en-US" altLang="en-US" sz="1800" b="1" dirty="0">
                <a:latin typeface="Georgia" panose="02040502050405020303" pitchFamily="18" charset="0"/>
              </a:rPr>
              <a:t>jargon-free, clear </a:t>
            </a:r>
            <a:r>
              <a:rPr lang="en-US" altLang="en-US" sz="1800" dirty="0">
                <a:latin typeface="Georgia" panose="02040502050405020303" pitchFamily="18" charset="0"/>
              </a:rPr>
              <a:t>and </a:t>
            </a:r>
            <a:r>
              <a:rPr lang="en-US" altLang="en-US" sz="1800" b="1" dirty="0">
                <a:latin typeface="Georgia" panose="02040502050405020303" pitchFamily="18" charset="0"/>
              </a:rPr>
              <a:t>simple.</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emphasizes the </a:t>
            </a:r>
            <a:r>
              <a:rPr lang="en-US" altLang="en-US" sz="1800" b="1" dirty="0">
                <a:latin typeface="Georgia" panose="02040502050405020303" pitchFamily="18" charset="0"/>
              </a:rPr>
              <a:t>positive</a:t>
            </a:r>
            <a:r>
              <a:rPr lang="en-US" altLang="en-US" sz="1800" dirty="0">
                <a:latin typeface="Georgia" panose="02040502050405020303" pitchFamily="18" charset="0"/>
              </a:rPr>
              <a:t>, not the negative.</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uses </a:t>
            </a:r>
            <a:r>
              <a:rPr lang="en-US" altLang="en-US" sz="1800" b="1" dirty="0">
                <a:latin typeface="Georgia" panose="02040502050405020303" pitchFamily="18" charset="0"/>
              </a:rPr>
              <a:t>active words </a:t>
            </a:r>
            <a:r>
              <a:rPr lang="en-US" altLang="en-US" sz="1800" dirty="0">
                <a:latin typeface="Georgia" panose="02040502050405020303" pitchFamily="18" charset="0"/>
              </a:rPr>
              <a:t>rather than passive ones.</a:t>
            </a:r>
          </a:p>
          <a:p>
            <a:endParaRPr lang="en-US" dirty="0"/>
          </a:p>
        </p:txBody>
      </p:sp>
      <p:sp>
        <p:nvSpPr>
          <p:cNvPr id="2" name="Slide Number Placeholder 1">
            <a:extLst>
              <a:ext uri="{FF2B5EF4-FFF2-40B4-BE49-F238E27FC236}">
                <a16:creationId xmlns:a16="http://schemas.microsoft.com/office/drawing/2014/main" id="{4957211E-6491-428E-B4F9-AB81188A171E}"/>
              </a:ext>
            </a:extLst>
          </p:cNvPr>
          <p:cNvSpPr>
            <a:spLocks noGrp="1"/>
          </p:cNvSpPr>
          <p:nvPr>
            <p:ph type="sldNum" sz="quarter" idx="12"/>
          </p:nvPr>
        </p:nvSpPr>
        <p:spPr/>
        <p:txBody>
          <a:bodyPr/>
          <a:lstStyle/>
          <a:p>
            <a:pPr>
              <a:defRPr/>
            </a:pPr>
            <a:fld id="{9CED823A-5254-4ADA-8D48-70713DF5A747}" type="slidenum">
              <a:rPr lang="en-US" smtClean="0">
                <a:solidFill>
                  <a:prstClr val="black">
                    <a:tint val="75000"/>
                  </a:prstClr>
                </a:solidFill>
              </a:rPr>
              <a:pPr>
                <a:defRPr/>
              </a:pPr>
              <a:t>31</a:t>
            </a:fld>
            <a:endParaRPr lang="en-US" dirty="0">
              <a:solidFill>
                <a:prstClr val="black">
                  <a:tint val="75000"/>
                </a:prstClr>
              </a:solidFill>
            </a:endParaRPr>
          </a:p>
        </p:txBody>
      </p:sp>
      <p:pic>
        <p:nvPicPr>
          <p:cNvPr id="9" name="Picture 8">
            <a:extLst>
              <a:ext uri="{FF2B5EF4-FFF2-40B4-BE49-F238E27FC236}">
                <a16:creationId xmlns:a16="http://schemas.microsoft.com/office/drawing/2014/main" id="{6B69F807-C36A-4D62-A7D0-B760ABE5E2AD}"/>
              </a:ext>
            </a:extLst>
          </p:cNvPr>
          <p:cNvPicPr/>
          <p:nvPr/>
        </p:nvPicPr>
        <p:blipFill rotWithShape="1">
          <a:blip r:embed="rId3">
            <a:extLst>
              <a:ext uri="{28A0092B-C50C-407E-A947-70E740481C1C}">
                <a14:useLocalDpi xmlns:a14="http://schemas.microsoft.com/office/drawing/2010/main" val="0"/>
              </a:ext>
            </a:extLst>
          </a:blip>
          <a:srcRect l="41408" t="7754" r="8380"/>
          <a:stretch/>
        </p:blipFill>
        <p:spPr>
          <a:xfrm>
            <a:off x="9271591" y="1539966"/>
            <a:ext cx="2639926" cy="4144779"/>
          </a:xfrm>
          <a:prstGeom prst="rect">
            <a:avLst/>
          </a:prstGeom>
          <a:ln w="28575">
            <a:solidFill>
              <a:schemeClr val="tx1"/>
            </a:solidFill>
          </a:ln>
        </p:spPr>
      </p:pic>
    </p:spTree>
    <p:extLst>
      <p:ext uri="{BB962C8B-B14F-4D97-AF65-F5344CB8AC3E}">
        <p14:creationId xmlns:p14="http://schemas.microsoft.com/office/powerpoint/2010/main" val="331989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27BB0B-8F3D-42A8-BF41-BC5A573BD1EE}"/>
              </a:ext>
            </a:extLst>
          </p:cNvPr>
          <p:cNvSpPr/>
          <p:nvPr/>
        </p:nvSpPr>
        <p:spPr>
          <a:xfrm>
            <a:off x="198223" y="1424763"/>
            <a:ext cx="4220143" cy="52967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EDC9F5DE-6262-478D-AA16-06B3EA5B5585}"/>
              </a:ext>
            </a:extLst>
          </p:cNvPr>
          <p:cNvSpPr>
            <a:spLocks noGrp="1"/>
          </p:cNvSpPr>
          <p:nvPr>
            <p:ph idx="1"/>
          </p:nvPr>
        </p:nvSpPr>
        <p:spPr/>
        <p:txBody>
          <a:bodyPr/>
          <a:lstStyle/>
          <a:p>
            <a:pPr marL="0" indent="0">
              <a:buNone/>
            </a:pPr>
            <a:r>
              <a:rPr lang="en-US" sz="4400" dirty="0">
                <a:latin typeface="Georgia" panose="02040502050405020303" pitchFamily="18" charset="0"/>
              </a:rPr>
              <a:t>   Practice</a:t>
            </a:r>
          </a:p>
          <a:p>
            <a:pPr marL="0" indent="0">
              <a:buNone/>
            </a:pPr>
            <a:endParaRPr lang="en-US" dirty="0">
              <a:latin typeface="Georgia" panose="02040502050405020303" pitchFamily="18" charset="0"/>
            </a:endParaRPr>
          </a:p>
          <a:p>
            <a:pPr marL="0" indent="0">
              <a:buNone/>
            </a:pPr>
            <a:r>
              <a:rPr lang="en-US" dirty="0">
                <a:latin typeface="Georgia" panose="02040502050405020303" pitchFamily="18" charset="0"/>
              </a:rPr>
              <a:t>  Maddie will take </a:t>
            </a:r>
          </a:p>
          <a:p>
            <a:pPr marL="0" indent="0">
              <a:buNone/>
            </a:pPr>
            <a:r>
              <a:rPr lang="en-US" dirty="0">
                <a:latin typeface="Georgia" panose="02040502050405020303" pitchFamily="18" charset="0"/>
              </a:rPr>
              <a:t>  care of the chickens </a:t>
            </a:r>
          </a:p>
          <a:p>
            <a:pPr marL="0" indent="0">
              <a:buNone/>
            </a:pPr>
            <a:r>
              <a:rPr lang="en-US" dirty="0">
                <a:latin typeface="Georgia" panose="02040502050405020303" pitchFamily="18" charset="0"/>
              </a:rPr>
              <a:t>  by collecting their </a:t>
            </a:r>
          </a:p>
          <a:p>
            <a:pPr marL="0" indent="0">
              <a:buNone/>
            </a:pPr>
            <a:r>
              <a:rPr lang="en-US" dirty="0">
                <a:latin typeface="Georgia" panose="02040502050405020303" pitchFamily="18" charset="0"/>
              </a:rPr>
              <a:t>  eggs.</a:t>
            </a:r>
          </a:p>
        </p:txBody>
      </p:sp>
      <p:sp>
        <p:nvSpPr>
          <p:cNvPr id="2" name="Slide Number Placeholder 1">
            <a:extLst>
              <a:ext uri="{FF2B5EF4-FFF2-40B4-BE49-F238E27FC236}">
                <a16:creationId xmlns:a16="http://schemas.microsoft.com/office/drawing/2014/main" id="{4957211E-6491-428E-B4F9-AB81188A171E}"/>
              </a:ext>
            </a:extLst>
          </p:cNvPr>
          <p:cNvSpPr>
            <a:spLocks noGrp="1"/>
          </p:cNvSpPr>
          <p:nvPr>
            <p:ph type="sldNum" sz="quarter" idx="12"/>
          </p:nvPr>
        </p:nvSpPr>
        <p:spPr/>
        <p:txBody>
          <a:bodyPr/>
          <a:lstStyle/>
          <a:p>
            <a:pPr>
              <a:defRPr/>
            </a:pPr>
            <a:fld id="{9CED823A-5254-4ADA-8D48-70713DF5A747}" type="slidenum">
              <a:rPr lang="en-US" smtClean="0">
                <a:solidFill>
                  <a:prstClr val="black">
                    <a:tint val="75000"/>
                  </a:prstClr>
                </a:solidFill>
              </a:rPr>
              <a:pPr>
                <a:defRPr/>
              </a:pPr>
              <a:t>32</a:t>
            </a:fld>
            <a:endParaRPr lang="en-US" dirty="0">
              <a:solidFill>
                <a:prstClr val="black">
                  <a:tint val="75000"/>
                </a:prstClr>
              </a:solidFill>
            </a:endParaRPr>
          </a:p>
        </p:txBody>
      </p:sp>
      <p:pic>
        <p:nvPicPr>
          <p:cNvPr id="7" name="irc_mi" descr="Related image">
            <a:hlinkClick r:id="rId3"/>
            <a:extLst>
              <a:ext uri="{FF2B5EF4-FFF2-40B4-BE49-F238E27FC236}">
                <a16:creationId xmlns:a16="http://schemas.microsoft.com/office/drawing/2014/main" id="{F1AC5CE7-598B-438B-AE0D-3514451E9CB8}"/>
              </a:ext>
            </a:extLst>
          </p:cNvPr>
          <p:cNvPicPr/>
          <p:nvPr/>
        </p:nvPicPr>
        <p:blipFill rotWithShape="1">
          <a:blip r:embed="rId4">
            <a:extLst>
              <a:ext uri="{28A0092B-C50C-407E-A947-70E740481C1C}">
                <a14:useLocalDpi xmlns:a14="http://schemas.microsoft.com/office/drawing/2010/main" val="0"/>
              </a:ext>
            </a:extLst>
          </a:blip>
          <a:srcRect l="18972" r="29964"/>
          <a:stretch/>
        </p:blipFill>
        <p:spPr bwMode="auto">
          <a:xfrm>
            <a:off x="8737600" y="1297339"/>
            <a:ext cx="3193167" cy="4828825"/>
          </a:xfrm>
          <a:prstGeom prst="rect">
            <a:avLst/>
          </a:prstGeom>
          <a:noFill/>
          <a:ln w="28575">
            <a:solidFill>
              <a:schemeClr val="tx1"/>
            </a:solid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95A899F8-97DF-4185-ACC8-F47291DB0431}"/>
              </a:ext>
            </a:extLst>
          </p:cNvPr>
          <p:cNvSpPr/>
          <p:nvPr/>
        </p:nvSpPr>
        <p:spPr>
          <a:xfrm>
            <a:off x="198223" y="135977"/>
            <a:ext cx="3778354" cy="646331"/>
          </a:xfrm>
          <a:prstGeom prst="rect">
            <a:avLst/>
          </a:prstGeom>
        </p:spPr>
        <p:txBody>
          <a:bodyPr wrap="square">
            <a:spAutoFit/>
          </a:bodyPr>
          <a:lstStyle/>
          <a:p>
            <a:r>
              <a:rPr lang="en-US" sz="3600" b="1" u="sng" dirty="0">
                <a:latin typeface="Georgia" panose="02040502050405020303" pitchFamily="18" charset="0"/>
              </a:rPr>
              <a:t>6-Step Criteria</a:t>
            </a:r>
            <a:endParaRPr lang="en-US" sz="3600" b="1" dirty="0"/>
          </a:p>
        </p:txBody>
      </p:sp>
      <p:sp>
        <p:nvSpPr>
          <p:cNvPr id="11" name="Rectangle 10">
            <a:extLst>
              <a:ext uri="{FF2B5EF4-FFF2-40B4-BE49-F238E27FC236}">
                <a16:creationId xmlns:a16="http://schemas.microsoft.com/office/drawing/2014/main" id="{634CFA4A-6F12-4055-9F02-E1F605DB2C69}"/>
              </a:ext>
            </a:extLst>
          </p:cNvPr>
          <p:cNvSpPr/>
          <p:nvPr/>
        </p:nvSpPr>
        <p:spPr>
          <a:xfrm>
            <a:off x="254073" y="1560393"/>
            <a:ext cx="4339191" cy="4302716"/>
          </a:xfrm>
          <a:prstGeom prst="rect">
            <a:avLst/>
          </a:prstGeom>
        </p:spPr>
        <p:txBody>
          <a:bodyPr wrap="square">
            <a:spAutoFit/>
          </a:bodyPr>
          <a:lstStyle/>
          <a:p>
            <a:pPr>
              <a:lnSpc>
                <a:spcPct val="80000"/>
              </a:lnSpc>
            </a:pPr>
            <a:r>
              <a:rPr lang="en-US" altLang="en-US" dirty="0">
                <a:latin typeface="Georgia" panose="02040502050405020303" pitchFamily="18" charset="0"/>
              </a:rPr>
              <a:t>The outcome statement is </a:t>
            </a:r>
            <a:r>
              <a:rPr lang="en-US" altLang="en-US" b="1" dirty="0">
                <a:latin typeface="Georgia" panose="02040502050405020303" pitchFamily="18" charset="0"/>
              </a:rPr>
              <a:t>necessary </a:t>
            </a:r>
            <a:r>
              <a:rPr lang="en-US" altLang="en-US" dirty="0">
                <a:latin typeface="Georgia" panose="02040502050405020303" pitchFamily="18" charset="0"/>
              </a:rPr>
              <a:t>and </a:t>
            </a:r>
            <a:r>
              <a:rPr lang="en-US" altLang="en-US" b="1" dirty="0">
                <a:latin typeface="Georgia" panose="02040502050405020303" pitchFamily="18" charset="0"/>
              </a:rPr>
              <a:t>functional </a:t>
            </a:r>
            <a:r>
              <a:rPr lang="en-US" altLang="en-US" dirty="0">
                <a:latin typeface="Georgia" panose="02040502050405020303" pitchFamily="18" charset="0"/>
              </a:rPr>
              <a:t>for the child</a:t>
            </a:r>
            <a:r>
              <a:rPr lang="ja-JP" altLang="en-US" dirty="0">
                <a:latin typeface="Georgia" panose="02040502050405020303" pitchFamily="18" charset="0"/>
              </a:rPr>
              <a:t>’</a:t>
            </a:r>
            <a:r>
              <a:rPr lang="en-US" altLang="ja-JP" dirty="0">
                <a:latin typeface="Georgia" panose="02040502050405020303" pitchFamily="18" charset="0"/>
              </a:rPr>
              <a:t>s and family</a:t>
            </a:r>
            <a:r>
              <a:rPr lang="ja-JP" altLang="en-US" dirty="0">
                <a:latin typeface="Georgia" panose="02040502050405020303" pitchFamily="18" charset="0"/>
              </a:rPr>
              <a:t>’</a:t>
            </a:r>
            <a:r>
              <a:rPr lang="en-US" altLang="ja-JP" dirty="0">
                <a:latin typeface="Georgia" panose="02040502050405020303" pitchFamily="18" charset="0"/>
              </a:rPr>
              <a:t>s life.</a:t>
            </a:r>
          </a:p>
          <a:p>
            <a:pPr>
              <a:lnSpc>
                <a:spcPct val="80000"/>
              </a:lnSpc>
              <a:buFontTx/>
              <a:buChar char="•"/>
            </a:pPr>
            <a:endParaRPr lang="en-US" altLang="en-US" dirty="0">
              <a:latin typeface="Georgia" panose="02040502050405020303" pitchFamily="18" charset="0"/>
            </a:endParaRPr>
          </a:p>
          <a:p>
            <a:pPr>
              <a:lnSpc>
                <a:spcPct val="80000"/>
              </a:lnSpc>
            </a:pPr>
            <a:r>
              <a:rPr lang="en-US" altLang="en-US" dirty="0">
                <a:latin typeface="Georgia" panose="02040502050405020303" pitchFamily="18" charset="0"/>
              </a:rPr>
              <a:t>The statement reflects </a:t>
            </a:r>
            <a:r>
              <a:rPr lang="en-US" altLang="en-US" b="1" dirty="0">
                <a:latin typeface="Georgia" panose="02040502050405020303" pitchFamily="18" charset="0"/>
              </a:rPr>
              <a:t>real-life </a:t>
            </a:r>
          </a:p>
          <a:p>
            <a:pPr>
              <a:lnSpc>
                <a:spcPct val="80000"/>
              </a:lnSpc>
            </a:pPr>
            <a:r>
              <a:rPr lang="en-US" altLang="en-US" b="1" dirty="0">
                <a:latin typeface="Georgia" panose="02040502050405020303" pitchFamily="18" charset="0"/>
              </a:rPr>
              <a:t>contextualized settings </a:t>
            </a:r>
            <a:r>
              <a:rPr lang="en-US" altLang="en-US" dirty="0">
                <a:latin typeface="Georgia" panose="02040502050405020303" pitchFamily="18" charset="0"/>
              </a:rPr>
              <a:t>(e.g., not </a:t>
            </a:r>
          </a:p>
          <a:p>
            <a:pPr>
              <a:lnSpc>
                <a:spcPct val="80000"/>
              </a:lnSpc>
            </a:pPr>
            <a:r>
              <a:rPr lang="en-US" altLang="en-US" dirty="0">
                <a:latin typeface="Georgia" panose="02040502050405020303" pitchFamily="18" charset="0"/>
              </a:rPr>
              <a:t>test items).</a:t>
            </a:r>
          </a:p>
          <a:p>
            <a:pPr>
              <a:lnSpc>
                <a:spcPct val="80000"/>
              </a:lnSpc>
              <a:buFontTx/>
              <a:buChar char="•"/>
            </a:pPr>
            <a:endParaRPr lang="en-US" altLang="en-US" dirty="0">
              <a:latin typeface="Georgia" panose="02040502050405020303" pitchFamily="18" charset="0"/>
            </a:endParaRPr>
          </a:p>
          <a:p>
            <a:pPr>
              <a:lnSpc>
                <a:spcPct val="80000"/>
              </a:lnSpc>
            </a:pPr>
            <a:r>
              <a:rPr lang="en-US" altLang="en-US" dirty="0">
                <a:latin typeface="Georgia" panose="02040502050405020303" pitchFamily="18" charset="0"/>
              </a:rPr>
              <a:t>The outcome crosses developmental </a:t>
            </a:r>
          </a:p>
          <a:p>
            <a:pPr>
              <a:lnSpc>
                <a:spcPct val="80000"/>
              </a:lnSpc>
            </a:pPr>
            <a:r>
              <a:rPr lang="en-US" altLang="en-US" dirty="0">
                <a:latin typeface="Georgia" panose="02040502050405020303" pitchFamily="18" charset="0"/>
              </a:rPr>
              <a:t>domains and is </a:t>
            </a:r>
            <a:r>
              <a:rPr lang="en-US" altLang="en-US" b="1" dirty="0">
                <a:latin typeface="Georgia" panose="02040502050405020303" pitchFamily="18" charset="0"/>
              </a:rPr>
              <a:t>discipline-free</a:t>
            </a:r>
            <a:r>
              <a:rPr lang="en-US" altLang="en-US" dirty="0">
                <a:latin typeface="Georgia" panose="02040502050405020303" pitchFamily="18" charset="0"/>
              </a:rPr>
              <a:t>.</a:t>
            </a:r>
          </a:p>
          <a:p>
            <a:pPr>
              <a:lnSpc>
                <a:spcPct val="80000"/>
              </a:lnSpc>
              <a:buFontTx/>
              <a:buChar char="•"/>
            </a:pPr>
            <a:endParaRPr lang="en-US" altLang="en-US" dirty="0">
              <a:latin typeface="Georgia" panose="02040502050405020303" pitchFamily="18" charset="0"/>
            </a:endParaRPr>
          </a:p>
          <a:p>
            <a:pPr>
              <a:lnSpc>
                <a:spcPct val="80000"/>
              </a:lnSpc>
            </a:pPr>
            <a:r>
              <a:rPr lang="en-US" altLang="en-US" dirty="0">
                <a:latin typeface="Georgia" panose="02040502050405020303" pitchFamily="18" charset="0"/>
              </a:rPr>
              <a:t>The outcome is </a:t>
            </a:r>
            <a:r>
              <a:rPr lang="en-US" altLang="en-US" b="1" dirty="0">
                <a:latin typeface="Georgia" panose="02040502050405020303" pitchFamily="18" charset="0"/>
              </a:rPr>
              <a:t>jargon-free, clear </a:t>
            </a:r>
          </a:p>
          <a:p>
            <a:pPr>
              <a:lnSpc>
                <a:spcPct val="80000"/>
              </a:lnSpc>
            </a:pPr>
            <a:r>
              <a:rPr lang="en-US" altLang="en-US" dirty="0">
                <a:latin typeface="Georgia" panose="02040502050405020303" pitchFamily="18" charset="0"/>
              </a:rPr>
              <a:t>and </a:t>
            </a:r>
            <a:r>
              <a:rPr lang="en-US" altLang="en-US" b="1" dirty="0">
                <a:latin typeface="Georgia" panose="02040502050405020303" pitchFamily="18" charset="0"/>
              </a:rPr>
              <a:t>simple.</a:t>
            </a:r>
          </a:p>
          <a:p>
            <a:pPr>
              <a:lnSpc>
                <a:spcPct val="80000"/>
              </a:lnSpc>
              <a:buFontTx/>
              <a:buChar char="•"/>
            </a:pPr>
            <a:endParaRPr lang="en-US" altLang="en-US" dirty="0">
              <a:latin typeface="Georgia" panose="02040502050405020303" pitchFamily="18" charset="0"/>
            </a:endParaRPr>
          </a:p>
          <a:p>
            <a:pPr>
              <a:lnSpc>
                <a:spcPct val="80000"/>
              </a:lnSpc>
            </a:pPr>
            <a:r>
              <a:rPr lang="en-US" altLang="en-US" dirty="0">
                <a:latin typeface="Georgia" panose="02040502050405020303" pitchFamily="18" charset="0"/>
              </a:rPr>
              <a:t>The outcome emphasizes the </a:t>
            </a:r>
          </a:p>
          <a:p>
            <a:pPr>
              <a:lnSpc>
                <a:spcPct val="80000"/>
              </a:lnSpc>
            </a:pPr>
            <a:r>
              <a:rPr lang="en-US" altLang="en-US" b="1" dirty="0">
                <a:latin typeface="Georgia" panose="02040502050405020303" pitchFamily="18" charset="0"/>
              </a:rPr>
              <a:t>positive</a:t>
            </a:r>
            <a:r>
              <a:rPr lang="en-US" altLang="en-US" dirty="0">
                <a:latin typeface="Georgia" panose="02040502050405020303" pitchFamily="18" charset="0"/>
              </a:rPr>
              <a:t>, not the negative.</a:t>
            </a:r>
          </a:p>
          <a:p>
            <a:pPr>
              <a:lnSpc>
                <a:spcPct val="80000"/>
              </a:lnSpc>
              <a:buFontTx/>
              <a:buChar char="•"/>
            </a:pPr>
            <a:endParaRPr lang="en-US" altLang="en-US" dirty="0">
              <a:latin typeface="Georgia" panose="02040502050405020303" pitchFamily="18" charset="0"/>
            </a:endParaRPr>
          </a:p>
          <a:p>
            <a:pPr>
              <a:lnSpc>
                <a:spcPct val="80000"/>
              </a:lnSpc>
            </a:pPr>
            <a:r>
              <a:rPr lang="en-US" altLang="en-US" dirty="0">
                <a:latin typeface="Georgia" panose="02040502050405020303" pitchFamily="18" charset="0"/>
              </a:rPr>
              <a:t>The outcome uses </a:t>
            </a:r>
            <a:r>
              <a:rPr lang="en-US" altLang="en-US" b="1" dirty="0">
                <a:latin typeface="Georgia" panose="02040502050405020303" pitchFamily="18" charset="0"/>
              </a:rPr>
              <a:t>active words </a:t>
            </a:r>
          </a:p>
          <a:p>
            <a:pPr>
              <a:lnSpc>
                <a:spcPct val="80000"/>
              </a:lnSpc>
            </a:pPr>
            <a:r>
              <a:rPr lang="en-US" altLang="en-US" dirty="0">
                <a:latin typeface="Georgia" panose="02040502050405020303" pitchFamily="18" charset="0"/>
              </a:rPr>
              <a:t>rather than passive ones.</a:t>
            </a:r>
          </a:p>
        </p:txBody>
      </p:sp>
    </p:spTree>
    <p:extLst>
      <p:ext uri="{BB962C8B-B14F-4D97-AF65-F5344CB8AC3E}">
        <p14:creationId xmlns:p14="http://schemas.microsoft.com/office/powerpoint/2010/main" val="255532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5B201F-F87C-429B-88CD-55B6897D9A0C}"/>
              </a:ext>
            </a:extLst>
          </p:cNvPr>
          <p:cNvSpPr/>
          <p:nvPr/>
        </p:nvSpPr>
        <p:spPr>
          <a:xfrm>
            <a:off x="144575" y="1158839"/>
            <a:ext cx="4362696" cy="54543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EDC9F5DE-6262-478D-AA16-06B3EA5B5585}"/>
              </a:ext>
            </a:extLst>
          </p:cNvPr>
          <p:cNvSpPr>
            <a:spLocks noGrp="1"/>
          </p:cNvSpPr>
          <p:nvPr>
            <p:ph idx="1"/>
          </p:nvPr>
        </p:nvSpPr>
        <p:spPr>
          <a:xfrm>
            <a:off x="4766733" y="685800"/>
            <a:ext cx="6815667" cy="5853113"/>
          </a:xfrm>
        </p:spPr>
        <p:txBody>
          <a:bodyPr/>
          <a:lstStyle/>
          <a:p>
            <a:pPr marL="0" indent="0">
              <a:buNone/>
            </a:pPr>
            <a:endParaRPr lang="en-US" dirty="0"/>
          </a:p>
          <a:p>
            <a:pPr marL="0" indent="0">
              <a:buNone/>
            </a:pPr>
            <a:r>
              <a:rPr lang="en-US" sz="4400" dirty="0">
                <a:latin typeface="Georgia" panose="02040502050405020303" pitchFamily="18" charset="0"/>
              </a:rPr>
              <a:t>    Practice</a:t>
            </a:r>
          </a:p>
          <a:p>
            <a:pPr marL="0" indent="0">
              <a:buNone/>
            </a:pPr>
            <a:endParaRPr lang="en-US" dirty="0"/>
          </a:p>
          <a:p>
            <a:pPr marL="0" indent="0">
              <a:buNone/>
            </a:pPr>
            <a:r>
              <a:rPr lang="en-US" sz="2800" dirty="0">
                <a:latin typeface="Georgia" panose="02040502050405020303" pitchFamily="18" charset="0"/>
              </a:rPr>
              <a:t>Family would like</a:t>
            </a:r>
          </a:p>
          <a:p>
            <a:pPr marL="0" indent="0">
              <a:buNone/>
            </a:pPr>
            <a:r>
              <a:rPr lang="en-US" sz="2800" dirty="0">
                <a:latin typeface="Georgia" panose="02040502050405020303" pitchFamily="18" charset="0"/>
              </a:rPr>
              <a:t>special instruction to</a:t>
            </a:r>
          </a:p>
          <a:p>
            <a:pPr marL="0" indent="0">
              <a:buNone/>
            </a:pPr>
            <a:r>
              <a:rPr lang="en-US" sz="2800" dirty="0">
                <a:latin typeface="Georgia" panose="02040502050405020303" pitchFamily="18" charset="0"/>
              </a:rPr>
              <a:t>work on lessening gibberish </a:t>
            </a:r>
          </a:p>
          <a:p>
            <a:pPr marL="0" indent="0">
              <a:buNone/>
            </a:pPr>
            <a:r>
              <a:rPr lang="en-US" sz="2800" dirty="0">
                <a:latin typeface="Georgia" panose="02040502050405020303" pitchFamily="18" charset="0"/>
              </a:rPr>
              <a:t>when Sami talks as well </a:t>
            </a:r>
          </a:p>
          <a:p>
            <a:pPr marL="0" indent="0">
              <a:buNone/>
            </a:pPr>
            <a:r>
              <a:rPr lang="en-US" sz="2800" dirty="0">
                <a:latin typeface="Georgia" panose="02040502050405020303" pitchFamily="18" charset="0"/>
              </a:rPr>
              <a:t>as answering a question </a:t>
            </a:r>
          </a:p>
          <a:p>
            <a:pPr marL="0" indent="0">
              <a:buNone/>
            </a:pPr>
            <a:r>
              <a:rPr lang="en-US" sz="2800" dirty="0">
                <a:latin typeface="Georgia" panose="02040502050405020303" pitchFamily="18" charset="0"/>
              </a:rPr>
              <a:t>when asked of her.</a:t>
            </a:r>
          </a:p>
        </p:txBody>
      </p:sp>
      <p:sp>
        <p:nvSpPr>
          <p:cNvPr id="5" name="Text Placeholder 4">
            <a:extLst>
              <a:ext uri="{FF2B5EF4-FFF2-40B4-BE49-F238E27FC236}">
                <a16:creationId xmlns:a16="http://schemas.microsoft.com/office/drawing/2014/main" id="{2AD2C39E-75FD-4E93-8FAA-710D32D01696}"/>
              </a:ext>
            </a:extLst>
          </p:cNvPr>
          <p:cNvSpPr>
            <a:spLocks noGrp="1"/>
          </p:cNvSpPr>
          <p:nvPr>
            <p:ph type="body" sz="half" idx="2"/>
          </p:nvPr>
        </p:nvSpPr>
        <p:spPr>
          <a:xfrm>
            <a:off x="320381" y="1381828"/>
            <a:ext cx="4011084" cy="4691063"/>
          </a:xfrm>
        </p:spPr>
        <p:txBody>
          <a:bodyPr/>
          <a:lstStyle/>
          <a:p>
            <a:pPr>
              <a:lnSpc>
                <a:spcPct val="80000"/>
              </a:lnSpc>
            </a:pPr>
            <a:r>
              <a:rPr lang="en-US" altLang="en-US" sz="1800" dirty="0">
                <a:latin typeface="Georgia" panose="02040502050405020303" pitchFamily="18" charset="0"/>
              </a:rPr>
              <a:t>The outcome statement is </a:t>
            </a:r>
            <a:r>
              <a:rPr lang="en-US" altLang="en-US" sz="1800" b="1" dirty="0">
                <a:latin typeface="Georgia" panose="02040502050405020303" pitchFamily="18" charset="0"/>
              </a:rPr>
              <a:t>necessary </a:t>
            </a:r>
            <a:r>
              <a:rPr lang="en-US" altLang="en-US" sz="1800" dirty="0">
                <a:latin typeface="Georgia" panose="02040502050405020303" pitchFamily="18" charset="0"/>
              </a:rPr>
              <a:t>and </a:t>
            </a:r>
            <a:r>
              <a:rPr lang="en-US" altLang="en-US" sz="1800" b="1" dirty="0">
                <a:latin typeface="Georgia" panose="02040502050405020303" pitchFamily="18" charset="0"/>
              </a:rPr>
              <a:t>functional </a:t>
            </a:r>
            <a:r>
              <a:rPr lang="en-US" altLang="en-US" sz="1800" dirty="0">
                <a:latin typeface="Georgia" panose="02040502050405020303" pitchFamily="18" charset="0"/>
              </a:rPr>
              <a:t>for the child</a:t>
            </a:r>
            <a:r>
              <a:rPr lang="ja-JP" altLang="en-US" sz="1800" dirty="0">
                <a:latin typeface="Georgia" panose="02040502050405020303" pitchFamily="18" charset="0"/>
              </a:rPr>
              <a:t>’</a:t>
            </a:r>
            <a:r>
              <a:rPr lang="en-US" altLang="ja-JP" sz="1800" dirty="0">
                <a:latin typeface="Georgia" panose="02040502050405020303" pitchFamily="18" charset="0"/>
              </a:rPr>
              <a:t>s and family</a:t>
            </a:r>
            <a:r>
              <a:rPr lang="ja-JP" altLang="en-US" sz="1800" dirty="0">
                <a:latin typeface="Georgia" panose="02040502050405020303" pitchFamily="18" charset="0"/>
              </a:rPr>
              <a:t>’</a:t>
            </a:r>
            <a:r>
              <a:rPr lang="en-US" altLang="ja-JP" sz="1800" dirty="0">
                <a:latin typeface="Georgia" panose="02040502050405020303" pitchFamily="18" charset="0"/>
              </a:rPr>
              <a:t>s life.</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statement reflects </a:t>
            </a:r>
            <a:r>
              <a:rPr lang="en-US" altLang="en-US" sz="1800" b="1" dirty="0">
                <a:latin typeface="Georgia" panose="02040502050405020303" pitchFamily="18" charset="0"/>
              </a:rPr>
              <a:t>real-life </a:t>
            </a:r>
          </a:p>
          <a:p>
            <a:pPr>
              <a:lnSpc>
                <a:spcPct val="80000"/>
              </a:lnSpc>
            </a:pPr>
            <a:r>
              <a:rPr lang="en-US" altLang="en-US" sz="1800" b="1" dirty="0">
                <a:latin typeface="Georgia" panose="02040502050405020303" pitchFamily="18" charset="0"/>
              </a:rPr>
              <a:t>contextualized settings </a:t>
            </a:r>
            <a:r>
              <a:rPr lang="en-US" altLang="en-US" sz="1800" dirty="0">
                <a:latin typeface="Georgia" panose="02040502050405020303" pitchFamily="18" charset="0"/>
              </a:rPr>
              <a:t>(e.g., not </a:t>
            </a:r>
          </a:p>
          <a:p>
            <a:pPr>
              <a:lnSpc>
                <a:spcPct val="80000"/>
              </a:lnSpc>
            </a:pPr>
            <a:r>
              <a:rPr lang="en-US" altLang="en-US" sz="1800" dirty="0">
                <a:latin typeface="Georgia" panose="02040502050405020303" pitchFamily="18" charset="0"/>
              </a:rPr>
              <a:t>test items).</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crosses developmental </a:t>
            </a:r>
          </a:p>
          <a:p>
            <a:pPr>
              <a:lnSpc>
                <a:spcPct val="80000"/>
              </a:lnSpc>
            </a:pPr>
            <a:r>
              <a:rPr lang="en-US" altLang="en-US" sz="1800" dirty="0">
                <a:latin typeface="Georgia" panose="02040502050405020303" pitchFamily="18" charset="0"/>
              </a:rPr>
              <a:t>domains and is </a:t>
            </a:r>
            <a:r>
              <a:rPr lang="en-US" altLang="en-US" sz="1800" b="1" dirty="0">
                <a:latin typeface="Georgia" panose="02040502050405020303" pitchFamily="18" charset="0"/>
              </a:rPr>
              <a:t>discipline-free</a:t>
            </a:r>
            <a:r>
              <a:rPr lang="en-US" altLang="en-US" sz="1800" dirty="0">
                <a:latin typeface="Georgia" panose="02040502050405020303" pitchFamily="18" charset="0"/>
              </a:rPr>
              <a:t>.</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is </a:t>
            </a:r>
            <a:r>
              <a:rPr lang="en-US" altLang="en-US" sz="1800" b="1" dirty="0">
                <a:latin typeface="Georgia" panose="02040502050405020303" pitchFamily="18" charset="0"/>
              </a:rPr>
              <a:t>jargon-free, clear </a:t>
            </a:r>
          </a:p>
          <a:p>
            <a:pPr>
              <a:lnSpc>
                <a:spcPct val="80000"/>
              </a:lnSpc>
            </a:pPr>
            <a:r>
              <a:rPr lang="en-US" altLang="en-US" sz="1800" dirty="0">
                <a:latin typeface="Georgia" panose="02040502050405020303" pitchFamily="18" charset="0"/>
              </a:rPr>
              <a:t>and </a:t>
            </a:r>
            <a:r>
              <a:rPr lang="en-US" altLang="en-US" sz="1800" b="1" dirty="0">
                <a:latin typeface="Georgia" panose="02040502050405020303" pitchFamily="18" charset="0"/>
              </a:rPr>
              <a:t>simple.</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emphasizes the </a:t>
            </a:r>
          </a:p>
          <a:p>
            <a:pPr>
              <a:lnSpc>
                <a:spcPct val="80000"/>
              </a:lnSpc>
            </a:pPr>
            <a:r>
              <a:rPr lang="en-US" altLang="en-US" sz="1800" b="1" dirty="0">
                <a:latin typeface="Georgia" panose="02040502050405020303" pitchFamily="18" charset="0"/>
              </a:rPr>
              <a:t>positive</a:t>
            </a:r>
            <a:r>
              <a:rPr lang="en-US" altLang="en-US" sz="1800" dirty="0">
                <a:latin typeface="Georgia" panose="02040502050405020303" pitchFamily="18" charset="0"/>
              </a:rPr>
              <a:t>, not the negative.</a:t>
            </a:r>
          </a:p>
          <a:p>
            <a:pPr>
              <a:lnSpc>
                <a:spcPct val="80000"/>
              </a:lnSpc>
              <a:buFontTx/>
              <a:buChar char="•"/>
            </a:pPr>
            <a:endParaRPr lang="en-US" altLang="en-US" sz="1800" dirty="0">
              <a:latin typeface="Georgia" panose="02040502050405020303" pitchFamily="18" charset="0"/>
            </a:endParaRPr>
          </a:p>
          <a:p>
            <a:pPr>
              <a:lnSpc>
                <a:spcPct val="80000"/>
              </a:lnSpc>
            </a:pPr>
            <a:r>
              <a:rPr lang="en-US" altLang="en-US" sz="1800" dirty="0">
                <a:latin typeface="Georgia" panose="02040502050405020303" pitchFamily="18" charset="0"/>
              </a:rPr>
              <a:t>The outcome uses </a:t>
            </a:r>
            <a:r>
              <a:rPr lang="en-US" altLang="en-US" sz="1800" b="1" dirty="0">
                <a:latin typeface="Georgia" panose="02040502050405020303" pitchFamily="18" charset="0"/>
              </a:rPr>
              <a:t>active words </a:t>
            </a:r>
          </a:p>
          <a:p>
            <a:pPr>
              <a:lnSpc>
                <a:spcPct val="80000"/>
              </a:lnSpc>
            </a:pPr>
            <a:r>
              <a:rPr lang="en-US" altLang="en-US" sz="1800" dirty="0">
                <a:latin typeface="Georgia" panose="02040502050405020303" pitchFamily="18" charset="0"/>
              </a:rPr>
              <a:t>rather than passive ones.</a:t>
            </a:r>
          </a:p>
          <a:p>
            <a:endParaRPr lang="en-US" dirty="0"/>
          </a:p>
        </p:txBody>
      </p:sp>
      <p:sp>
        <p:nvSpPr>
          <p:cNvPr id="2" name="Slide Number Placeholder 1">
            <a:extLst>
              <a:ext uri="{FF2B5EF4-FFF2-40B4-BE49-F238E27FC236}">
                <a16:creationId xmlns:a16="http://schemas.microsoft.com/office/drawing/2014/main" id="{4957211E-6491-428E-B4F9-AB81188A171E}"/>
              </a:ext>
            </a:extLst>
          </p:cNvPr>
          <p:cNvSpPr>
            <a:spLocks noGrp="1"/>
          </p:cNvSpPr>
          <p:nvPr>
            <p:ph type="sldNum" sz="quarter" idx="12"/>
          </p:nvPr>
        </p:nvSpPr>
        <p:spPr/>
        <p:txBody>
          <a:bodyPr/>
          <a:lstStyle/>
          <a:p>
            <a:pPr>
              <a:defRPr/>
            </a:pPr>
            <a:fld id="{9CED823A-5254-4ADA-8D48-70713DF5A747}" type="slidenum">
              <a:rPr lang="en-US" smtClean="0">
                <a:solidFill>
                  <a:prstClr val="black">
                    <a:tint val="75000"/>
                  </a:prstClr>
                </a:solidFill>
              </a:rPr>
              <a:pPr>
                <a:defRPr/>
              </a:pPr>
              <a:t>33</a:t>
            </a:fld>
            <a:endParaRPr lang="en-US" dirty="0">
              <a:solidFill>
                <a:prstClr val="black">
                  <a:tint val="75000"/>
                </a:prstClr>
              </a:solidFill>
            </a:endParaRPr>
          </a:p>
        </p:txBody>
      </p:sp>
      <p:sp>
        <p:nvSpPr>
          <p:cNvPr id="6" name="Title 5">
            <a:extLst>
              <a:ext uri="{FF2B5EF4-FFF2-40B4-BE49-F238E27FC236}">
                <a16:creationId xmlns:a16="http://schemas.microsoft.com/office/drawing/2014/main" id="{FE259435-FFE1-4712-A0F5-9D00A21B3C30}"/>
              </a:ext>
            </a:extLst>
          </p:cNvPr>
          <p:cNvSpPr>
            <a:spLocks noGrp="1"/>
          </p:cNvSpPr>
          <p:nvPr>
            <p:ph type="title"/>
          </p:nvPr>
        </p:nvSpPr>
        <p:spPr>
          <a:xfrm>
            <a:off x="609601" y="273051"/>
            <a:ext cx="3897670" cy="646331"/>
          </a:xfrm>
          <a:prstGeom prst="rect">
            <a:avLst/>
          </a:prstGeom>
        </p:spPr>
        <p:txBody>
          <a:bodyPr wrap="square">
            <a:spAutoFit/>
          </a:bodyPr>
          <a:lstStyle/>
          <a:p>
            <a:r>
              <a:rPr lang="en-US" sz="3600" b="1" u="sng" dirty="0">
                <a:latin typeface="Georgia" panose="02040502050405020303" pitchFamily="18" charset="0"/>
              </a:rPr>
              <a:t>6-Step Criteria</a:t>
            </a:r>
            <a:endParaRPr lang="en-US" sz="3600" b="1" dirty="0"/>
          </a:p>
        </p:txBody>
      </p:sp>
      <p:pic>
        <p:nvPicPr>
          <p:cNvPr id="8" name="Picture 7" descr="C:\Users\10068939\AppData\Local\Microsoft\Windows\INetCache\Content.Word\toddler art project.jpg">
            <a:extLst>
              <a:ext uri="{FF2B5EF4-FFF2-40B4-BE49-F238E27FC236}">
                <a16:creationId xmlns:a16="http://schemas.microsoft.com/office/drawing/2014/main" id="{FC2BC936-3B2D-431E-822D-7F7497D849A0}"/>
              </a:ext>
            </a:extLst>
          </p:cNvPr>
          <p:cNvPicPr/>
          <p:nvPr/>
        </p:nvPicPr>
        <p:blipFill rotWithShape="1">
          <a:blip r:embed="rId3">
            <a:extLst>
              <a:ext uri="{28A0092B-C50C-407E-A947-70E740481C1C}">
                <a14:useLocalDpi xmlns:a14="http://schemas.microsoft.com/office/drawing/2010/main" val="0"/>
              </a:ext>
            </a:extLst>
          </a:blip>
          <a:srcRect l="21230" t="11482" b="8130"/>
          <a:stretch/>
        </p:blipFill>
        <p:spPr bwMode="auto">
          <a:xfrm>
            <a:off x="9314121" y="919382"/>
            <a:ext cx="2527741" cy="4973049"/>
          </a:xfrm>
          <a:prstGeom prst="rect">
            <a:avLst/>
          </a:prstGeom>
          <a:noFill/>
          <a:ln w="285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3065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C9F5DE-6262-478D-AA16-06B3EA5B5585}"/>
              </a:ext>
            </a:extLst>
          </p:cNvPr>
          <p:cNvSpPr>
            <a:spLocks noGrp="1"/>
          </p:cNvSpPr>
          <p:nvPr>
            <p:ph idx="1"/>
          </p:nvPr>
        </p:nvSpPr>
        <p:spPr>
          <a:xfrm>
            <a:off x="5149505" y="503238"/>
            <a:ext cx="6815667" cy="5853113"/>
          </a:xfrm>
        </p:spPr>
        <p:txBody>
          <a:bodyPr/>
          <a:lstStyle/>
          <a:p>
            <a:pPr marL="0" indent="0" algn="ctr">
              <a:buNone/>
            </a:pPr>
            <a:r>
              <a:rPr lang="en-US" sz="4400" dirty="0">
                <a:latin typeface="Georgia" panose="02040502050405020303" pitchFamily="18" charset="0"/>
              </a:rPr>
              <a:t>Practice</a:t>
            </a:r>
          </a:p>
          <a:p>
            <a:pPr marL="0" indent="0" algn="ctr">
              <a:buNone/>
            </a:pPr>
            <a:r>
              <a:rPr lang="en-US" dirty="0">
                <a:latin typeface="Georgia" panose="02040502050405020303" pitchFamily="18" charset="0"/>
              </a:rPr>
              <a:t>Ava will look out of both</a:t>
            </a:r>
          </a:p>
          <a:p>
            <a:pPr marL="0" indent="0" algn="ctr">
              <a:buNone/>
            </a:pPr>
            <a:r>
              <a:rPr lang="en-US" dirty="0">
                <a:latin typeface="Georgia" panose="02040502050405020303" pitchFamily="18" charset="0"/>
              </a:rPr>
              <a:t>sides of the car to see the</a:t>
            </a:r>
          </a:p>
          <a:p>
            <a:pPr marL="0" indent="0" algn="ctr">
              <a:buNone/>
            </a:pPr>
            <a:r>
              <a:rPr lang="en-US" dirty="0">
                <a:latin typeface="Georgia" panose="02040502050405020303" pitchFamily="18" charset="0"/>
              </a:rPr>
              <a:t>holiday lights</a:t>
            </a:r>
            <a:r>
              <a:rPr lang="en-US" dirty="0"/>
              <a:t>.</a:t>
            </a:r>
          </a:p>
        </p:txBody>
      </p:sp>
      <p:sp>
        <p:nvSpPr>
          <p:cNvPr id="2" name="Slide Number Placeholder 1">
            <a:extLst>
              <a:ext uri="{FF2B5EF4-FFF2-40B4-BE49-F238E27FC236}">
                <a16:creationId xmlns:a16="http://schemas.microsoft.com/office/drawing/2014/main" id="{4957211E-6491-428E-B4F9-AB81188A171E}"/>
              </a:ext>
            </a:extLst>
          </p:cNvPr>
          <p:cNvSpPr>
            <a:spLocks noGrp="1"/>
          </p:cNvSpPr>
          <p:nvPr>
            <p:ph type="sldNum" sz="quarter" idx="12"/>
          </p:nvPr>
        </p:nvSpPr>
        <p:spPr/>
        <p:txBody>
          <a:bodyPr/>
          <a:lstStyle/>
          <a:p>
            <a:pPr>
              <a:defRPr/>
            </a:pPr>
            <a:fld id="{9CED823A-5254-4ADA-8D48-70713DF5A747}" type="slidenum">
              <a:rPr lang="en-US" smtClean="0">
                <a:solidFill>
                  <a:prstClr val="black">
                    <a:tint val="75000"/>
                  </a:prstClr>
                </a:solidFill>
              </a:rPr>
              <a:pPr>
                <a:defRPr/>
              </a:pPr>
              <a:t>34</a:t>
            </a:fld>
            <a:endParaRPr lang="en-US" dirty="0">
              <a:solidFill>
                <a:prstClr val="black">
                  <a:tint val="75000"/>
                </a:prstClr>
              </a:solidFill>
            </a:endParaRPr>
          </a:p>
        </p:txBody>
      </p:sp>
      <p:sp>
        <p:nvSpPr>
          <p:cNvPr id="7" name="Rectangle 6">
            <a:extLst>
              <a:ext uri="{FF2B5EF4-FFF2-40B4-BE49-F238E27FC236}">
                <a16:creationId xmlns:a16="http://schemas.microsoft.com/office/drawing/2014/main" id="{F963FDAD-4425-43C5-B618-3A31E767E883}"/>
              </a:ext>
            </a:extLst>
          </p:cNvPr>
          <p:cNvSpPr/>
          <p:nvPr/>
        </p:nvSpPr>
        <p:spPr>
          <a:xfrm>
            <a:off x="399509" y="901958"/>
            <a:ext cx="4367224" cy="5819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en-US" altLang="en-US" i="1" dirty="0">
                <a:latin typeface="Georgia" panose="02040502050405020303" pitchFamily="18" charset="0"/>
              </a:rPr>
              <a:t>The outcome statement is </a:t>
            </a:r>
          </a:p>
          <a:p>
            <a:pPr>
              <a:lnSpc>
                <a:spcPct val="80000"/>
              </a:lnSpc>
            </a:pPr>
            <a:r>
              <a:rPr lang="en-US" altLang="en-US" b="1" i="1" dirty="0">
                <a:latin typeface="Georgia" panose="02040502050405020303" pitchFamily="18" charset="0"/>
              </a:rPr>
              <a:t>necessary </a:t>
            </a:r>
            <a:r>
              <a:rPr lang="en-US" altLang="en-US" i="1" dirty="0">
                <a:latin typeface="Georgia" panose="02040502050405020303" pitchFamily="18" charset="0"/>
              </a:rPr>
              <a:t>and </a:t>
            </a:r>
            <a:r>
              <a:rPr lang="en-US" altLang="en-US" b="1" i="1" dirty="0">
                <a:latin typeface="Georgia" panose="02040502050405020303" pitchFamily="18" charset="0"/>
              </a:rPr>
              <a:t>functional </a:t>
            </a:r>
            <a:r>
              <a:rPr lang="en-US" altLang="en-US" i="1" dirty="0">
                <a:latin typeface="Georgia" panose="02040502050405020303" pitchFamily="18" charset="0"/>
              </a:rPr>
              <a:t>for the </a:t>
            </a:r>
          </a:p>
          <a:p>
            <a:pPr>
              <a:lnSpc>
                <a:spcPct val="80000"/>
              </a:lnSpc>
            </a:pPr>
            <a:r>
              <a:rPr lang="en-US" altLang="en-US" i="1" dirty="0">
                <a:latin typeface="Georgia" panose="02040502050405020303" pitchFamily="18" charset="0"/>
              </a:rPr>
              <a:t>child</a:t>
            </a:r>
            <a:r>
              <a:rPr lang="ja-JP" altLang="en-US" i="1" dirty="0">
                <a:latin typeface="Georgia" panose="02040502050405020303" pitchFamily="18" charset="0"/>
              </a:rPr>
              <a:t>’</a:t>
            </a:r>
            <a:r>
              <a:rPr lang="en-US" altLang="ja-JP" i="1" dirty="0">
                <a:latin typeface="Georgia" panose="02040502050405020303" pitchFamily="18" charset="0"/>
              </a:rPr>
              <a:t>s and family</a:t>
            </a:r>
            <a:r>
              <a:rPr lang="ja-JP" altLang="en-US" i="1" dirty="0">
                <a:latin typeface="Georgia" panose="02040502050405020303" pitchFamily="18" charset="0"/>
              </a:rPr>
              <a:t>’</a:t>
            </a:r>
            <a:r>
              <a:rPr lang="en-US" altLang="ja-JP" i="1" dirty="0">
                <a:latin typeface="Georgia" panose="02040502050405020303" pitchFamily="18" charset="0"/>
              </a:rPr>
              <a:t>s life.</a:t>
            </a:r>
            <a:endParaRPr lang="en-US" altLang="ja-JP" dirty="0">
              <a:latin typeface="Georgia" panose="02040502050405020303" pitchFamily="18" charset="0"/>
            </a:endParaRPr>
          </a:p>
          <a:p>
            <a:pPr>
              <a:lnSpc>
                <a:spcPct val="80000"/>
              </a:lnSpc>
              <a:buFontTx/>
              <a:buChar char="•"/>
            </a:pPr>
            <a:endParaRPr lang="en-US" altLang="en-US" i="1" dirty="0">
              <a:latin typeface="Georgia" panose="02040502050405020303" pitchFamily="18" charset="0"/>
            </a:endParaRPr>
          </a:p>
          <a:p>
            <a:pPr>
              <a:lnSpc>
                <a:spcPct val="80000"/>
              </a:lnSpc>
            </a:pPr>
            <a:r>
              <a:rPr lang="en-US" altLang="en-US" i="1" dirty="0">
                <a:latin typeface="Georgia" panose="02040502050405020303" pitchFamily="18" charset="0"/>
              </a:rPr>
              <a:t>The statement reflects </a:t>
            </a:r>
            <a:r>
              <a:rPr lang="en-US" altLang="en-US" b="1" i="1" dirty="0">
                <a:latin typeface="Georgia" panose="02040502050405020303" pitchFamily="18" charset="0"/>
              </a:rPr>
              <a:t>real-life </a:t>
            </a:r>
          </a:p>
          <a:p>
            <a:pPr>
              <a:lnSpc>
                <a:spcPct val="80000"/>
              </a:lnSpc>
            </a:pPr>
            <a:r>
              <a:rPr lang="en-US" altLang="en-US" b="1" i="1" dirty="0">
                <a:latin typeface="Georgia" panose="02040502050405020303" pitchFamily="18" charset="0"/>
              </a:rPr>
              <a:t>contextualized settings </a:t>
            </a:r>
            <a:r>
              <a:rPr lang="en-US" altLang="en-US" i="1" dirty="0">
                <a:latin typeface="Georgia" panose="02040502050405020303" pitchFamily="18" charset="0"/>
              </a:rPr>
              <a:t>(e.g., not </a:t>
            </a:r>
          </a:p>
          <a:p>
            <a:pPr>
              <a:lnSpc>
                <a:spcPct val="80000"/>
              </a:lnSpc>
            </a:pPr>
            <a:r>
              <a:rPr lang="en-US" altLang="en-US" i="1" dirty="0">
                <a:latin typeface="Georgia" panose="02040502050405020303" pitchFamily="18" charset="0"/>
              </a:rPr>
              <a:t>test items).</a:t>
            </a:r>
          </a:p>
          <a:p>
            <a:pPr>
              <a:lnSpc>
                <a:spcPct val="80000"/>
              </a:lnSpc>
              <a:buFontTx/>
              <a:buChar char="•"/>
            </a:pPr>
            <a:endParaRPr lang="en-US" altLang="en-US" i="1" dirty="0">
              <a:latin typeface="Georgia" panose="02040502050405020303" pitchFamily="18" charset="0"/>
            </a:endParaRPr>
          </a:p>
          <a:p>
            <a:pPr>
              <a:lnSpc>
                <a:spcPct val="80000"/>
              </a:lnSpc>
            </a:pPr>
            <a:r>
              <a:rPr lang="en-US" altLang="en-US" i="1" dirty="0">
                <a:latin typeface="Georgia" panose="02040502050405020303" pitchFamily="18" charset="0"/>
              </a:rPr>
              <a:t>The outcome crosses developmental </a:t>
            </a:r>
          </a:p>
          <a:p>
            <a:pPr>
              <a:lnSpc>
                <a:spcPct val="80000"/>
              </a:lnSpc>
            </a:pPr>
            <a:r>
              <a:rPr lang="en-US" altLang="en-US" i="1" dirty="0">
                <a:latin typeface="Georgia" panose="02040502050405020303" pitchFamily="18" charset="0"/>
              </a:rPr>
              <a:t>domains and is </a:t>
            </a:r>
            <a:r>
              <a:rPr lang="en-US" altLang="en-US" b="1" i="1" dirty="0">
                <a:latin typeface="Georgia" panose="02040502050405020303" pitchFamily="18" charset="0"/>
              </a:rPr>
              <a:t>discipline-free</a:t>
            </a:r>
            <a:r>
              <a:rPr lang="en-US" altLang="en-US" i="1" dirty="0">
                <a:latin typeface="Georgia" panose="02040502050405020303" pitchFamily="18" charset="0"/>
              </a:rPr>
              <a:t>.</a:t>
            </a:r>
          </a:p>
          <a:p>
            <a:pPr>
              <a:lnSpc>
                <a:spcPct val="80000"/>
              </a:lnSpc>
              <a:buFontTx/>
              <a:buChar char="•"/>
            </a:pPr>
            <a:endParaRPr lang="en-US" altLang="en-US" i="1" dirty="0">
              <a:latin typeface="Georgia" panose="02040502050405020303" pitchFamily="18" charset="0"/>
            </a:endParaRPr>
          </a:p>
          <a:p>
            <a:pPr>
              <a:lnSpc>
                <a:spcPct val="80000"/>
              </a:lnSpc>
            </a:pPr>
            <a:r>
              <a:rPr lang="en-US" altLang="en-US" i="1" dirty="0">
                <a:latin typeface="Georgia" panose="02040502050405020303" pitchFamily="18" charset="0"/>
              </a:rPr>
              <a:t>The outcome is </a:t>
            </a:r>
            <a:r>
              <a:rPr lang="en-US" altLang="en-US" b="1" i="1" dirty="0">
                <a:latin typeface="Georgia" panose="02040502050405020303" pitchFamily="18" charset="0"/>
              </a:rPr>
              <a:t>jargon-free, clear </a:t>
            </a:r>
          </a:p>
          <a:p>
            <a:pPr>
              <a:lnSpc>
                <a:spcPct val="80000"/>
              </a:lnSpc>
            </a:pPr>
            <a:r>
              <a:rPr lang="en-US" altLang="en-US" i="1" dirty="0">
                <a:latin typeface="Georgia" panose="02040502050405020303" pitchFamily="18" charset="0"/>
              </a:rPr>
              <a:t>and </a:t>
            </a:r>
            <a:r>
              <a:rPr lang="en-US" altLang="en-US" b="1" i="1" dirty="0">
                <a:latin typeface="Georgia" panose="02040502050405020303" pitchFamily="18" charset="0"/>
              </a:rPr>
              <a:t>simple.</a:t>
            </a:r>
          </a:p>
          <a:p>
            <a:pPr>
              <a:lnSpc>
                <a:spcPct val="80000"/>
              </a:lnSpc>
              <a:buFontTx/>
              <a:buChar char="•"/>
            </a:pPr>
            <a:endParaRPr lang="en-US" altLang="en-US" i="1" dirty="0">
              <a:latin typeface="Georgia" panose="02040502050405020303" pitchFamily="18" charset="0"/>
            </a:endParaRPr>
          </a:p>
          <a:p>
            <a:pPr>
              <a:lnSpc>
                <a:spcPct val="80000"/>
              </a:lnSpc>
            </a:pPr>
            <a:r>
              <a:rPr lang="en-US" altLang="en-US" i="1" dirty="0">
                <a:latin typeface="Georgia" panose="02040502050405020303" pitchFamily="18" charset="0"/>
              </a:rPr>
              <a:t>The outcome emphasizes the </a:t>
            </a:r>
          </a:p>
          <a:p>
            <a:pPr>
              <a:lnSpc>
                <a:spcPct val="80000"/>
              </a:lnSpc>
            </a:pPr>
            <a:r>
              <a:rPr lang="en-US" altLang="en-US" b="1" i="1" dirty="0">
                <a:latin typeface="Georgia" panose="02040502050405020303" pitchFamily="18" charset="0"/>
              </a:rPr>
              <a:t>positive</a:t>
            </a:r>
            <a:r>
              <a:rPr lang="en-US" altLang="en-US" i="1" dirty="0">
                <a:latin typeface="Georgia" panose="02040502050405020303" pitchFamily="18" charset="0"/>
              </a:rPr>
              <a:t>, not the negative.</a:t>
            </a:r>
          </a:p>
          <a:p>
            <a:pPr>
              <a:lnSpc>
                <a:spcPct val="80000"/>
              </a:lnSpc>
              <a:buFontTx/>
              <a:buChar char="•"/>
            </a:pPr>
            <a:endParaRPr lang="en-US" altLang="en-US" i="1" dirty="0">
              <a:latin typeface="Georgia" panose="02040502050405020303" pitchFamily="18" charset="0"/>
            </a:endParaRPr>
          </a:p>
          <a:p>
            <a:pPr>
              <a:lnSpc>
                <a:spcPct val="80000"/>
              </a:lnSpc>
            </a:pPr>
            <a:r>
              <a:rPr lang="en-US" altLang="en-US" i="1" dirty="0">
                <a:latin typeface="Georgia" panose="02040502050405020303" pitchFamily="18" charset="0"/>
              </a:rPr>
              <a:t>The outcome uses </a:t>
            </a:r>
            <a:r>
              <a:rPr lang="en-US" altLang="en-US" b="1" i="1" dirty="0">
                <a:latin typeface="Georgia" panose="02040502050405020303" pitchFamily="18" charset="0"/>
              </a:rPr>
              <a:t>active words </a:t>
            </a:r>
          </a:p>
          <a:p>
            <a:pPr>
              <a:lnSpc>
                <a:spcPct val="80000"/>
              </a:lnSpc>
            </a:pPr>
            <a:r>
              <a:rPr lang="en-US" altLang="en-US" i="1" dirty="0">
                <a:latin typeface="Georgia" panose="02040502050405020303" pitchFamily="18" charset="0"/>
              </a:rPr>
              <a:t>rather than passive ones.</a:t>
            </a:r>
            <a:endParaRPr lang="en-US" altLang="en-US" dirty="0">
              <a:latin typeface="Georgia" panose="02040502050405020303" pitchFamily="18" charset="0"/>
            </a:endParaRPr>
          </a:p>
        </p:txBody>
      </p:sp>
      <p:sp>
        <p:nvSpPr>
          <p:cNvPr id="8" name="TextBox 7">
            <a:extLst>
              <a:ext uri="{FF2B5EF4-FFF2-40B4-BE49-F238E27FC236}">
                <a16:creationId xmlns:a16="http://schemas.microsoft.com/office/drawing/2014/main" id="{264615E2-397C-4CC6-AE10-578C8B816075}"/>
              </a:ext>
            </a:extLst>
          </p:cNvPr>
          <p:cNvSpPr txBox="1"/>
          <p:nvPr/>
        </p:nvSpPr>
        <p:spPr>
          <a:xfrm>
            <a:off x="476201" y="993239"/>
            <a:ext cx="4117064" cy="5909310"/>
          </a:xfrm>
          <a:prstGeom prst="rect">
            <a:avLst/>
          </a:prstGeom>
          <a:noFill/>
        </p:spPr>
        <p:txBody>
          <a:bodyPr wrap="square" rtlCol="0">
            <a:spAutoFit/>
          </a:bodyPr>
          <a:lstStyle/>
          <a:p>
            <a:r>
              <a:rPr lang="en-US" dirty="0">
                <a:latin typeface="Georgia" panose="02040502050405020303" pitchFamily="18" charset="0"/>
              </a:rPr>
              <a:t>The outcome statement is </a:t>
            </a:r>
            <a:r>
              <a:rPr lang="en-US" b="1" dirty="0">
                <a:latin typeface="Georgia" panose="02040502050405020303" pitchFamily="18" charset="0"/>
              </a:rPr>
              <a:t>necessary </a:t>
            </a:r>
            <a:r>
              <a:rPr lang="en-US" dirty="0">
                <a:latin typeface="Georgia" panose="02040502050405020303" pitchFamily="18" charset="0"/>
              </a:rPr>
              <a:t>and </a:t>
            </a:r>
            <a:r>
              <a:rPr lang="en-US" b="1" dirty="0">
                <a:latin typeface="Georgia" panose="02040502050405020303" pitchFamily="18" charset="0"/>
              </a:rPr>
              <a:t>functional</a:t>
            </a:r>
            <a:r>
              <a:rPr lang="en-US" dirty="0">
                <a:latin typeface="Georgia" panose="02040502050405020303" pitchFamily="18" charset="0"/>
              </a:rPr>
              <a:t> for the child’s and family’s life.</a:t>
            </a:r>
          </a:p>
          <a:p>
            <a:endParaRPr lang="en-US" dirty="0">
              <a:latin typeface="Georgia" panose="02040502050405020303" pitchFamily="18" charset="0"/>
            </a:endParaRPr>
          </a:p>
          <a:p>
            <a:r>
              <a:rPr lang="en-US" dirty="0">
                <a:latin typeface="Georgia" panose="02040502050405020303" pitchFamily="18" charset="0"/>
              </a:rPr>
              <a:t>The statement reflects </a:t>
            </a:r>
            <a:r>
              <a:rPr lang="en-US" b="1" dirty="0">
                <a:latin typeface="Georgia" panose="02040502050405020303" pitchFamily="18" charset="0"/>
              </a:rPr>
              <a:t>real-life contextualized</a:t>
            </a:r>
            <a:r>
              <a:rPr lang="en-US" dirty="0">
                <a:latin typeface="Georgia" panose="02040502050405020303" pitchFamily="18" charset="0"/>
              </a:rPr>
              <a:t> settings (e.g. not test items)</a:t>
            </a:r>
          </a:p>
          <a:p>
            <a:endParaRPr lang="en-US" dirty="0">
              <a:latin typeface="Georgia" panose="02040502050405020303" pitchFamily="18" charset="0"/>
            </a:endParaRPr>
          </a:p>
          <a:p>
            <a:r>
              <a:rPr lang="en-US" dirty="0">
                <a:latin typeface="Georgia" panose="02040502050405020303" pitchFamily="18" charset="0"/>
              </a:rPr>
              <a:t>The outcome crosses developmental domains and is </a:t>
            </a:r>
            <a:r>
              <a:rPr lang="en-US" b="1" dirty="0">
                <a:latin typeface="Georgia" panose="02040502050405020303" pitchFamily="18" charset="0"/>
              </a:rPr>
              <a:t>discipline free.</a:t>
            </a:r>
          </a:p>
          <a:p>
            <a:endParaRPr lang="en-US" dirty="0">
              <a:latin typeface="Georgia" panose="02040502050405020303" pitchFamily="18" charset="0"/>
            </a:endParaRPr>
          </a:p>
          <a:p>
            <a:r>
              <a:rPr lang="en-US" dirty="0">
                <a:latin typeface="Georgia" panose="02040502050405020303" pitchFamily="18" charset="0"/>
              </a:rPr>
              <a:t>The outcome is </a:t>
            </a:r>
            <a:r>
              <a:rPr lang="en-US" b="1" dirty="0">
                <a:latin typeface="Georgia" panose="02040502050405020303" pitchFamily="18" charset="0"/>
              </a:rPr>
              <a:t>jargon-free, clear and simple.</a:t>
            </a:r>
          </a:p>
          <a:p>
            <a:endParaRPr lang="en-US" dirty="0">
              <a:latin typeface="Georgia" panose="02040502050405020303" pitchFamily="18" charset="0"/>
            </a:endParaRPr>
          </a:p>
          <a:p>
            <a:r>
              <a:rPr lang="en-US" dirty="0">
                <a:latin typeface="Georgia" panose="02040502050405020303" pitchFamily="18" charset="0"/>
              </a:rPr>
              <a:t>The outcome emphasizes the </a:t>
            </a:r>
            <a:r>
              <a:rPr lang="en-US" b="1" dirty="0">
                <a:latin typeface="Georgia" panose="02040502050405020303" pitchFamily="18" charset="0"/>
              </a:rPr>
              <a:t>positive</a:t>
            </a:r>
            <a:r>
              <a:rPr lang="en-US" dirty="0">
                <a:latin typeface="Georgia" panose="02040502050405020303" pitchFamily="18" charset="0"/>
              </a:rPr>
              <a:t>, not the negative.</a:t>
            </a:r>
          </a:p>
          <a:p>
            <a:endParaRPr lang="en-US" dirty="0">
              <a:latin typeface="Georgia" panose="02040502050405020303" pitchFamily="18" charset="0"/>
            </a:endParaRPr>
          </a:p>
          <a:p>
            <a:r>
              <a:rPr lang="en-US" dirty="0">
                <a:latin typeface="Georgia" panose="02040502050405020303" pitchFamily="18" charset="0"/>
              </a:rPr>
              <a:t>The outcome uses </a:t>
            </a:r>
            <a:r>
              <a:rPr lang="en-US" b="1" dirty="0">
                <a:latin typeface="Georgia" panose="02040502050405020303" pitchFamily="18" charset="0"/>
              </a:rPr>
              <a:t>active </a:t>
            </a:r>
            <a:r>
              <a:rPr lang="en-US" dirty="0">
                <a:latin typeface="Georgia" panose="02040502050405020303" pitchFamily="18" charset="0"/>
              </a:rPr>
              <a:t>words rather than passive ones.</a:t>
            </a:r>
          </a:p>
          <a:p>
            <a:endParaRPr lang="en-US" dirty="0">
              <a:latin typeface="Georgia" panose="02040502050405020303" pitchFamily="18" charset="0"/>
            </a:endParaRPr>
          </a:p>
          <a:p>
            <a:endParaRPr lang="en-US" dirty="0">
              <a:latin typeface="Georgia" panose="02040502050405020303" pitchFamily="18" charset="0"/>
            </a:endParaRPr>
          </a:p>
        </p:txBody>
      </p:sp>
      <p:sp>
        <p:nvSpPr>
          <p:cNvPr id="15" name="Rectangle 14">
            <a:extLst>
              <a:ext uri="{FF2B5EF4-FFF2-40B4-BE49-F238E27FC236}">
                <a16:creationId xmlns:a16="http://schemas.microsoft.com/office/drawing/2014/main" id="{6E5BA718-0813-4E64-B53E-9DFE5CA9EFB9}"/>
              </a:ext>
            </a:extLst>
          </p:cNvPr>
          <p:cNvSpPr/>
          <p:nvPr/>
        </p:nvSpPr>
        <p:spPr>
          <a:xfrm>
            <a:off x="739507" y="74553"/>
            <a:ext cx="3687228" cy="646331"/>
          </a:xfrm>
          <a:prstGeom prst="rect">
            <a:avLst/>
          </a:prstGeom>
        </p:spPr>
        <p:txBody>
          <a:bodyPr wrap="none">
            <a:spAutoFit/>
          </a:bodyPr>
          <a:lstStyle/>
          <a:p>
            <a:r>
              <a:rPr lang="en-US" sz="3600" b="1" u="sng" dirty="0">
                <a:latin typeface="Georgia" panose="02040502050405020303" pitchFamily="18" charset="0"/>
              </a:rPr>
              <a:t>6-Step Criteria</a:t>
            </a:r>
            <a:endParaRPr lang="en-US" sz="3600" dirty="0"/>
          </a:p>
        </p:txBody>
      </p:sp>
      <p:pic>
        <p:nvPicPr>
          <p:cNvPr id="9" name="Picture 8">
            <a:extLst>
              <a:ext uri="{FF2B5EF4-FFF2-40B4-BE49-F238E27FC236}">
                <a16:creationId xmlns:a16="http://schemas.microsoft.com/office/drawing/2014/main" id="{1C77D9BD-518B-482E-8724-D7E01619EC16}"/>
              </a:ext>
            </a:extLst>
          </p:cNvPr>
          <p:cNvPicPr>
            <a:picLocks noChangeAspect="1"/>
          </p:cNvPicPr>
          <p:nvPr/>
        </p:nvPicPr>
        <p:blipFill rotWithShape="1">
          <a:blip r:embed="rId3">
            <a:extLst>
              <a:ext uri="{28A0092B-C50C-407E-A947-70E740481C1C}">
                <a14:useLocalDpi xmlns:a14="http://schemas.microsoft.com/office/drawing/2010/main" val="0"/>
              </a:ext>
            </a:extLst>
          </a:blip>
          <a:srcRect l="9918" t="7778"/>
          <a:stretch/>
        </p:blipFill>
        <p:spPr>
          <a:xfrm>
            <a:off x="6970662" y="3683083"/>
            <a:ext cx="3189338" cy="2380577"/>
          </a:xfrm>
          <a:prstGeom prst="rect">
            <a:avLst/>
          </a:prstGeom>
          <a:ln w="28575">
            <a:solidFill>
              <a:schemeClr val="tx1"/>
            </a:solidFill>
          </a:ln>
        </p:spPr>
      </p:pic>
    </p:spTree>
    <p:extLst>
      <p:ext uri="{BB962C8B-B14F-4D97-AF65-F5344CB8AC3E}">
        <p14:creationId xmlns:p14="http://schemas.microsoft.com/office/powerpoint/2010/main" val="998420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a:extLst>
              <a:ext uri="{FF2B5EF4-FFF2-40B4-BE49-F238E27FC236}">
                <a16:creationId xmlns:a16="http://schemas.microsoft.com/office/drawing/2014/main" id="{F55EC946-E710-433E-B453-D5068A5F19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fld id="{4E32B096-2669-439B-912E-0789848FDF25}" type="slidenum">
              <a:rPr lang="en-US" altLang="en-US">
                <a:solidFill>
                  <a:srgbClr val="898989"/>
                </a:solidFill>
              </a:rPr>
              <a:pPr>
                <a:spcBef>
                  <a:spcPct val="0"/>
                </a:spcBef>
                <a:buFontTx/>
                <a:buNone/>
              </a:pPr>
              <a:t>35</a:t>
            </a:fld>
            <a:endParaRPr lang="en-US" altLang="en-US" dirty="0">
              <a:solidFill>
                <a:srgbClr val="898989"/>
              </a:solidFill>
            </a:endParaRPr>
          </a:p>
        </p:txBody>
      </p:sp>
      <p:pic>
        <p:nvPicPr>
          <p:cNvPr id="21507" name="Content Placeholder 3" descr="Photograph: A child care professional steadies a child filling a pail with soil.">
            <a:extLst>
              <a:ext uri="{FF2B5EF4-FFF2-40B4-BE49-F238E27FC236}">
                <a16:creationId xmlns:a16="http://schemas.microsoft.com/office/drawing/2014/main" id="{B1BE0FCA-BFD0-4AFE-B9D6-1C8A1450A67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116" t="6057" r="7021" b="6602"/>
          <a:stretch/>
        </p:blipFill>
        <p:spPr>
          <a:xfrm>
            <a:off x="7251405" y="1525663"/>
            <a:ext cx="4330995" cy="4830688"/>
          </a:xfrm>
          <a:ln w="28575">
            <a:solidFill>
              <a:schemeClr val="tx1"/>
            </a:solidFill>
          </a:ln>
        </p:spPr>
      </p:pic>
      <p:sp>
        <p:nvSpPr>
          <p:cNvPr id="3" name="Content Placeholder 2">
            <a:extLst>
              <a:ext uri="{FF2B5EF4-FFF2-40B4-BE49-F238E27FC236}">
                <a16:creationId xmlns:a16="http://schemas.microsoft.com/office/drawing/2014/main" id="{C26A946E-749E-49CD-AEC1-1B6DED752CBD}"/>
              </a:ext>
            </a:extLst>
          </p:cNvPr>
          <p:cNvSpPr>
            <a:spLocks noGrp="1"/>
          </p:cNvSpPr>
          <p:nvPr>
            <p:ph sz="half" idx="1"/>
          </p:nvPr>
        </p:nvSpPr>
        <p:spPr>
          <a:xfrm>
            <a:off x="276446" y="1525663"/>
            <a:ext cx="6294475" cy="4891088"/>
          </a:xfrm>
        </p:spPr>
        <p:txBody>
          <a:bodyPr rtlCol="0">
            <a:normAutofit/>
          </a:bodyPr>
          <a:lstStyle/>
          <a:p>
            <a:pPr marL="0" indent="0" eaLnBrk="1" fontAlgn="auto" hangingPunct="1">
              <a:spcAft>
                <a:spcPts val="0"/>
              </a:spcAft>
              <a:buNone/>
              <a:defRPr/>
            </a:pPr>
            <a:endParaRPr lang="en-US" sz="3200" b="1" dirty="0">
              <a:solidFill>
                <a:srgbClr val="7030A0"/>
              </a:solidFill>
              <a:latin typeface="Georgia" panose="02040502050405020303" pitchFamily="18" charset="0"/>
              <a:ea typeface="ＭＳ Ｐゴシック" charset="0"/>
            </a:endParaRPr>
          </a:p>
          <a:p>
            <a:pPr marL="0" indent="0" eaLnBrk="1" fontAlgn="auto" hangingPunct="1">
              <a:spcAft>
                <a:spcPts val="0"/>
              </a:spcAft>
              <a:buNone/>
              <a:defRPr/>
            </a:pPr>
            <a:r>
              <a:rPr lang="en-US" sz="3200" b="1" dirty="0">
                <a:solidFill>
                  <a:srgbClr val="7030A0"/>
                </a:solidFill>
                <a:latin typeface="Georgia" panose="02040502050405020303" pitchFamily="18" charset="0"/>
                <a:ea typeface="ＭＳ Ｐゴシック" charset="0"/>
              </a:rPr>
              <a:t>What will we do to accomplish the outcome?</a:t>
            </a:r>
          </a:p>
          <a:p>
            <a:pPr marL="0" indent="0" eaLnBrk="1" fontAlgn="auto" hangingPunct="1">
              <a:spcAft>
                <a:spcPts val="0"/>
              </a:spcAft>
              <a:buNone/>
              <a:defRPr/>
            </a:pPr>
            <a:endParaRPr lang="en-US" sz="3200" dirty="0">
              <a:solidFill>
                <a:schemeClr val="tx1">
                  <a:lumMod val="75000"/>
                  <a:lumOff val="25000"/>
                </a:schemeClr>
              </a:solidFill>
              <a:latin typeface="Georgia" panose="02040502050405020303" pitchFamily="18" charset="0"/>
            </a:endParaRPr>
          </a:p>
          <a:p>
            <a:pPr marL="0" indent="0" eaLnBrk="1" fontAlgn="auto" hangingPunct="1">
              <a:spcAft>
                <a:spcPts val="0"/>
              </a:spcAft>
              <a:buNone/>
              <a:defRPr/>
            </a:pPr>
            <a:r>
              <a:rPr lang="en-US" sz="3200" dirty="0">
                <a:solidFill>
                  <a:schemeClr val="tx1">
                    <a:lumMod val="75000"/>
                    <a:lumOff val="25000"/>
                  </a:schemeClr>
                </a:solidFill>
                <a:latin typeface="Georgia" panose="02040502050405020303" pitchFamily="18" charset="0"/>
              </a:rPr>
              <a:t>Steps and activities specify </a:t>
            </a:r>
            <a:r>
              <a:rPr lang="en-US" sz="3200" b="1" dirty="0">
                <a:solidFill>
                  <a:srgbClr val="7030A0"/>
                </a:solidFill>
                <a:latin typeface="Georgia" panose="02040502050405020303" pitchFamily="18" charset="0"/>
              </a:rPr>
              <a:t>who</a:t>
            </a:r>
            <a:r>
              <a:rPr lang="en-US" sz="3200" dirty="0">
                <a:solidFill>
                  <a:schemeClr val="accent5"/>
                </a:solidFill>
                <a:latin typeface="Georgia" panose="02040502050405020303" pitchFamily="18" charset="0"/>
              </a:rPr>
              <a:t> </a:t>
            </a:r>
            <a:r>
              <a:rPr lang="en-US" sz="3200" dirty="0">
                <a:solidFill>
                  <a:schemeClr val="tx1">
                    <a:lumMod val="75000"/>
                    <a:lumOff val="25000"/>
                  </a:schemeClr>
                </a:solidFill>
                <a:latin typeface="Georgia" panose="02040502050405020303" pitchFamily="18" charset="0"/>
              </a:rPr>
              <a:t>will do </a:t>
            </a:r>
            <a:r>
              <a:rPr lang="en-US" sz="3200" b="1" dirty="0">
                <a:solidFill>
                  <a:srgbClr val="7030A0"/>
                </a:solidFill>
                <a:latin typeface="Georgia" panose="02040502050405020303" pitchFamily="18" charset="0"/>
              </a:rPr>
              <a:t>what</a:t>
            </a:r>
            <a:r>
              <a:rPr lang="en-US" sz="3200" dirty="0">
                <a:solidFill>
                  <a:srgbClr val="4B5A6F"/>
                </a:solidFill>
                <a:latin typeface="Georgia" panose="02040502050405020303" pitchFamily="18" charset="0"/>
              </a:rPr>
              <a:t> </a:t>
            </a:r>
            <a:r>
              <a:rPr lang="en-US" sz="3200" dirty="0">
                <a:solidFill>
                  <a:schemeClr val="tx1">
                    <a:lumMod val="75000"/>
                    <a:lumOff val="25000"/>
                  </a:schemeClr>
                </a:solidFill>
                <a:latin typeface="Georgia" panose="02040502050405020303" pitchFamily="18" charset="0"/>
              </a:rPr>
              <a:t>in </a:t>
            </a:r>
            <a:r>
              <a:rPr lang="en-US" sz="3200" b="1" dirty="0">
                <a:solidFill>
                  <a:srgbClr val="7030A0"/>
                </a:solidFill>
                <a:latin typeface="Georgia" panose="02040502050405020303" pitchFamily="18" charset="0"/>
              </a:rPr>
              <a:t>which</a:t>
            </a:r>
            <a:r>
              <a:rPr lang="en-US" sz="3200" dirty="0">
                <a:solidFill>
                  <a:srgbClr val="4B5A6F"/>
                </a:solidFill>
                <a:latin typeface="Georgia" panose="02040502050405020303" pitchFamily="18" charset="0"/>
              </a:rPr>
              <a:t> </a:t>
            </a:r>
            <a:r>
              <a:rPr lang="en-US" sz="3200" dirty="0">
                <a:solidFill>
                  <a:schemeClr val="tx1">
                    <a:lumMod val="75000"/>
                    <a:lumOff val="25000"/>
                  </a:schemeClr>
                </a:solidFill>
                <a:latin typeface="Georgia" panose="02040502050405020303" pitchFamily="18" charset="0"/>
              </a:rPr>
              <a:t>everyday routines, activities and places.</a:t>
            </a:r>
          </a:p>
        </p:txBody>
      </p:sp>
      <p:sp>
        <p:nvSpPr>
          <p:cNvPr id="2" name="Title 1">
            <a:extLst>
              <a:ext uri="{FF2B5EF4-FFF2-40B4-BE49-F238E27FC236}">
                <a16:creationId xmlns:a16="http://schemas.microsoft.com/office/drawing/2014/main" id="{87FC4C1F-F31F-4781-A724-C6AC06EB405A}"/>
              </a:ext>
            </a:extLst>
          </p:cNvPr>
          <p:cNvSpPr>
            <a:spLocks noGrp="1"/>
          </p:cNvSpPr>
          <p:nvPr>
            <p:ph type="title"/>
          </p:nvPr>
        </p:nvSpPr>
        <p:spPr>
          <a:xfrm>
            <a:off x="1981200" y="192088"/>
            <a:ext cx="8229600" cy="762000"/>
          </a:xfrm>
        </p:spPr>
        <p:txBody>
          <a:bodyPr wrap="square" numCol="1" compatLnSpc="1">
            <a:prstTxWarp prst="textNoShape">
              <a:avLst/>
            </a:prstTxWarp>
            <a:noAutofit/>
          </a:bodyPr>
          <a:lstStyle/>
          <a:p>
            <a:pPr>
              <a:defRPr/>
            </a:pPr>
            <a:r>
              <a:rPr lang="en-US" altLang="en-US" dirty="0">
                <a:effectLst>
                  <a:outerShdw blurRad="38100" dist="38100" dir="2700000" algn="tl">
                    <a:srgbClr val="C0C0C0"/>
                  </a:outerShdw>
                </a:effectLst>
                <a:latin typeface="Georgia" panose="02040502050405020303" pitchFamily="18" charset="0"/>
              </a:rPr>
              <a:t>Steps/Activities to Meet </a:t>
            </a:r>
            <a:br>
              <a:rPr lang="en-US" altLang="en-US" dirty="0">
                <a:effectLst>
                  <a:outerShdw blurRad="38100" dist="38100" dir="2700000" algn="tl">
                    <a:srgbClr val="C0C0C0"/>
                  </a:outerShdw>
                </a:effectLst>
                <a:latin typeface="Georgia" panose="02040502050405020303" pitchFamily="18" charset="0"/>
              </a:rPr>
            </a:br>
            <a:r>
              <a:rPr lang="en-US" altLang="en-US" dirty="0">
                <a:effectLst>
                  <a:outerShdw blurRad="38100" dist="38100" dir="2700000" algn="tl">
                    <a:srgbClr val="C0C0C0"/>
                  </a:outerShdw>
                </a:effectLst>
                <a:latin typeface="Georgia" panose="02040502050405020303" pitchFamily="18" charset="0"/>
              </a:rPr>
              <a:t>IFSP Outcomes</a:t>
            </a:r>
          </a:p>
        </p:txBody>
      </p:sp>
    </p:spTree>
    <p:extLst>
      <p:ext uri="{BB962C8B-B14F-4D97-AF65-F5344CB8AC3E}">
        <p14:creationId xmlns:p14="http://schemas.microsoft.com/office/powerpoint/2010/main" val="455021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484" y="1883736"/>
            <a:ext cx="10845208" cy="4525963"/>
          </a:xfrm>
        </p:spPr>
        <p:txBody>
          <a:bodyPr>
            <a:normAutofit lnSpcReduction="10000"/>
          </a:bodyPr>
          <a:lstStyle/>
          <a:p>
            <a:pPr marL="0" indent="0">
              <a:buNone/>
              <a:defRPr/>
            </a:pPr>
            <a:r>
              <a:rPr lang="en-US" sz="2800" dirty="0">
                <a:solidFill>
                  <a:prstClr val="black"/>
                </a:solidFill>
                <a:latin typeface="Georgia" panose="02040502050405020303" pitchFamily="18" charset="0"/>
                <a:ea typeface="MS PGothic" pitchFamily="34" charset="-128"/>
              </a:rPr>
              <a:t>1. What resources and supports are already in place to help achieve this outcome?</a:t>
            </a:r>
          </a:p>
          <a:p>
            <a:pPr marL="0" indent="0">
              <a:buNone/>
              <a:defRPr/>
            </a:pPr>
            <a:endParaRPr lang="en-US" sz="2800" dirty="0">
              <a:solidFill>
                <a:prstClr val="black"/>
              </a:solidFill>
              <a:latin typeface="Georgia" panose="02040502050405020303" pitchFamily="18" charset="0"/>
              <a:ea typeface="MS PGothic" pitchFamily="34" charset="-128"/>
            </a:endParaRPr>
          </a:p>
          <a:p>
            <a:pPr marL="0" indent="0">
              <a:buNone/>
              <a:defRPr/>
            </a:pPr>
            <a:r>
              <a:rPr lang="en-US" sz="2800" dirty="0">
                <a:solidFill>
                  <a:srgbClr val="7030A0"/>
                </a:solidFill>
                <a:latin typeface="Georgia" panose="02040502050405020303" pitchFamily="18" charset="0"/>
                <a:ea typeface="MS PGothic" pitchFamily="34" charset="-128"/>
              </a:rPr>
              <a:t>2. Are there ways to help these existing supports be more effective in helping achieve the outcome?</a:t>
            </a:r>
          </a:p>
          <a:p>
            <a:pPr marL="0" indent="0">
              <a:buNone/>
              <a:defRPr/>
            </a:pPr>
            <a:endParaRPr lang="en-US" sz="2800" dirty="0">
              <a:solidFill>
                <a:prstClr val="black"/>
              </a:solidFill>
              <a:latin typeface="Georgia" panose="02040502050405020303" pitchFamily="18" charset="0"/>
              <a:ea typeface="MS PGothic" pitchFamily="34" charset="-128"/>
            </a:endParaRPr>
          </a:p>
          <a:p>
            <a:pPr marL="0" indent="0">
              <a:buNone/>
              <a:defRPr/>
            </a:pPr>
            <a:r>
              <a:rPr lang="en-US" sz="2800" dirty="0">
                <a:solidFill>
                  <a:prstClr val="black"/>
                </a:solidFill>
                <a:latin typeface="Georgia" panose="02040502050405020303" pitchFamily="18" charset="0"/>
                <a:ea typeface="MS PGothic" pitchFamily="34" charset="-128"/>
              </a:rPr>
              <a:t>3. What possible learning opportunities exist within current family routines or environments for helping meet the outcome?</a:t>
            </a:r>
          </a:p>
          <a:p>
            <a:pPr marL="0" indent="0">
              <a:buNone/>
              <a:defRPr/>
            </a:pPr>
            <a:r>
              <a:rPr lang="en-US" sz="2800" dirty="0">
                <a:solidFill>
                  <a:prstClr val="black"/>
                </a:solidFill>
                <a:latin typeface="Georgia" panose="02040502050405020303" pitchFamily="18" charset="0"/>
                <a:ea typeface="MS PGothic" pitchFamily="34" charset="-128"/>
              </a:rPr>
              <a:t> </a:t>
            </a:r>
          </a:p>
          <a:p>
            <a:pPr marL="0" indent="0">
              <a:buNone/>
              <a:defRPr/>
            </a:pPr>
            <a:r>
              <a:rPr lang="en-US" sz="2800" dirty="0">
                <a:solidFill>
                  <a:srgbClr val="7030A0"/>
                </a:solidFill>
                <a:latin typeface="Georgia" panose="02040502050405020303" pitchFamily="18" charset="0"/>
                <a:ea typeface="MS PGothic" pitchFamily="34" charset="-128"/>
              </a:rPr>
              <a:t>4. What strategies will help achieve the outcome?</a:t>
            </a:r>
          </a:p>
          <a:p>
            <a:pPr marL="0" indent="0">
              <a:buNone/>
            </a:pPr>
            <a:endParaRPr lang="en-US" dirty="0"/>
          </a:p>
        </p:txBody>
      </p:sp>
      <p:sp>
        <p:nvSpPr>
          <p:cNvPr id="5" name="TextBox 4">
            <a:extLst>
              <a:ext uri="{FF2B5EF4-FFF2-40B4-BE49-F238E27FC236}">
                <a16:creationId xmlns:a16="http://schemas.microsoft.com/office/drawing/2014/main" id="{4840B360-567A-4B64-898C-4A9850FE5313}"/>
              </a:ext>
            </a:extLst>
          </p:cNvPr>
          <p:cNvSpPr txBox="1"/>
          <p:nvPr/>
        </p:nvSpPr>
        <p:spPr>
          <a:xfrm>
            <a:off x="680484" y="276446"/>
            <a:ext cx="11057859" cy="1323439"/>
          </a:xfrm>
          <a:prstGeom prst="rect">
            <a:avLst/>
          </a:prstGeom>
          <a:noFill/>
        </p:spPr>
        <p:txBody>
          <a:bodyPr wrap="square" rtlCol="0">
            <a:spAutoFit/>
          </a:bodyPr>
          <a:lstStyle/>
          <a:p>
            <a:pPr algn="ctr"/>
            <a:r>
              <a:rPr lang="en-US" sz="4000" b="1" dirty="0">
                <a:latin typeface="Georgia" panose="02040502050405020303" pitchFamily="18" charset="0"/>
              </a:rPr>
              <a:t>Guiding Questions for Developing Steps/Activities</a:t>
            </a:r>
          </a:p>
        </p:txBody>
      </p:sp>
    </p:spTree>
    <p:extLst>
      <p:ext uri="{BB962C8B-B14F-4D97-AF65-F5344CB8AC3E}">
        <p14:creationId xmlns:p14="http://schemas.microsoft.com/office/powerpoint/2010/main" val="114635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870" y="457200"/>
            <a:ext cx="10483702" cy="1143000"/>
          </a:xfrm>
        </p:spPr>
        <p:txBody>
          <a:bodyPr>
            <a:normAutofit/>
          </a:bodyPr>
          <a:lstStyle/>
          <a:p>
            <a:r>
              <a:rPr lang="en-US" dirty="0">
                <a:solidFill>
                  <a:prstClr val="black"/>
                </a:solidFill>
                <a:latin typeface="Georgia" panose="02040502050405020303" pitchFamily="18" charset="0"/>
                <a:ea typeface="MS PGothic" pitchFamily="34" charset="-128"/>
              </a:rPr>
              <a:t>Additional Questions</a:t>
            </a:r>
            <a:endParaRPr lang="en-US" dirty="0">
              <a:solidFill>
                <a:schemeClr val="bg1"/>
              </a:solidFill>
              <a:latin typeface="Georgia" panose="02040502050405020303" pitchFamily="18" charset="0"/>
            </a:endParaRPr>
          </a:p>
        </p:txBody>
      </p:sp>
      <p:sp>
        <p:nvSpPr>
          <p:cNvPr id="3" name="Content Placeholder 2"/>
          <p:cNvSpPr>
            <a:spLocks noGrp="1"/>
          </p:cNvSpPr>
          <p:nvPr>
            <p:ph idx="1"/>
          </p:nvPr>
        </p:nvSpPr>
        <p:spPr>
          <a:xfrm>
            <a:off x="871870" y="1905001"/>
            <a:ext cx="10483702" cy="4525963"/>
          </a:xfrm>
        </p:spPr>
        <p:txBody>
          <a:bodyPr/>
          <a:lstStyle/>
          <a:p>
            <a:pPr marL="0" indent="0">
              <a:buNone/>
              <a:defRPr/>
            </a:pPr>
            <a:r>
              <a:rPr lang="en-US" sz="2800" dirty="0">
                <a:solidFill>
                  <a:prstClr val="black"/>
                </a:solidFill>
                <a:latin typeface="Georgia" panose="02040502050405020303" pitchFamily="18" charset="0"/>
                <a:ea typeface="MS PGothic" pitchFamily="34" charset="-128"/>
              </a:rPr>
              <a:t>5. Who else can help?  What additional supports and services are needed to help achieve the outcome? </a:t>
            </a:r>
          </a:p>
          <a:p>
            <a:pPr marL="0" indent="0">
              <a:buNone/>
              <a:defRPr/>
            </a:pPr>
            <a:r>
              <a:rPr lang="en-US" sz="2800" dirty="0">
                <a:solidFill>
                  <a:prstClr val="black"/>
                </a:solidFill>
                <a:latin typeface="Georgia" panose="02040502050405020303" pitchFamily="18" charset="0"/>
                <a:ea typeface="MS PGothic" pitchFamily="34" charset="-128"/>
              </a:rPr>
              <a:t> </a:t>
            </a:r>
          </a:p>
          <a:p>
            <a:pPr marL="0" indent="0">
              <a:buNone/>
              <a:defRPr/>
            </a:pPr>
            <a:r>
              <a:rPr lang="en-US" sz="2800" dirty="0">
                <a:solidFill>
                  <a:srgbClr val="7030A0"/>
                </a:solidFill>
                <a:latin typeface="Georgia" panose="02040502050405020303" pitchFamily="18" charset="0"/>
                <a:ea typeface="MS PGothic" pitchFamily="34" charset="-128"/>
              </a:rPr>
              <a:t>6. What are the appropriate roles for team members or others to play?</a:t>
            </a:r>
          </a:p>
          <a:p>
            <a:pPr marL="0" indent="0">
              <a:buNone/>
              <a:defRPr/>
            </a:pPr>
            <a:r>
              <a:rPr lang="en-US" sz="2800" dirty="0">
                <a:solidFill>
                  <a:prstClr val="black"/>
                </a:solidFill>
                <a:latin typeface="Georgia" panose="02040502050405020303" pitchFamily="18" charset="0"/>
                <a:ea typeface="MS PGothic" pitchFamily="34" charset="-128"/>
              </a:rPr>
              <a:t> </a:t>
            </a:r>
          </a:p>
          <a:p>
            <a:pPr marL="0" indent="0">
              <a:buNone/>
              <a:defRPr/>
            </a:pPr>
            <a:r>
              <a:rPr lang="en-US" sz="2800" dirty="0">
                <a:solidFill>
                  <a:prstClr val="black"/>
                </a:solidFill>
                <a:latin typeface="Georgia" panose="02040502050405020303" pitchFamily="18" charset="0"/>
                <a:ea typeface="MS PGothic" pitchFamily="34" charset="-128"/>
              </a:rPr>
              <a:t>7. How will we know we are making progress, strategies are effective, or if modifications are needed? </a:t>
            </a:r>
          </a:p>
          <a:p>
            <a:pPr marL="0" indent="0">
              <a:buNone/>
            </a:pPr>
            <a:endParaRPr lang="en-US" dirty="0"/>
          </a:p>
        </p:txBody>
      </p:sp>
    </p:spTree>
    <p:extLst>
      <p:ext uri="{BB962C8B-B14F-4D97-AF65-F5344CB8AC3E}">
        <p14:creationId xmlns:p14="http://schemas.microsoft.com/office/powerpoint/2010/main" val="19128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E3F8-66DE-491A-BA9D-CAF77D3E634D}"/>
              </a:ext>
            </a:extLst>
          </p:cNvPr>
          <p:cNvSpPr>
            <a:spLocks noGrp="1"/>
          </p:cNvSpPr>
          <p:nvPr>
            <p:ph type="title"/>
          </p:nvPr>
        </p:nvSpPr>
        <p:spPr/>
        <p:txBody>
          <a:bodyPr/>
          <a:lstStyle/>
          <a:p>
            <a:r>
              <a:rPr lang="en-US" dirty="0"/>
              <a:t>Developing Steps/Activities Practice:</a:t>
            </a:r>
            <a:br>
              <a:rPr lang="en-US" dirty="0"/>
            </a:br>
            <a:r>
              <a:rPr lang="en-US" dirty="0"/>
              <a:t>the 7-Step Criteria </a:t>
            </a:r>
          </a:p>
        </p:txBody>
      </p:sp>
      <p:sp>
        <p:nvSpPr>
          <p:cNvPr id="4" name="Footer Placeholder 3">
            <a:extLst>
              <a:ext uri="{FF2B5EF4-FFF2-40B4-BE49-F238E27FC236}">
                <a16:creationId xmlns:a16="http://schemas.microsoft.com/office/drawing/2014/main" id="{8DA35330-6A84-44FB-8B7C-AED26EC23BF8}"/>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7858AC03-63C7-45B8-BEA4-229AB843AA36}"/>
              </a:ext>
            </a:extLst>
          </p:cNvPr>
          <p:cNvSpPr>
            <a:spLocks noGrp="1"/>
          </p:cNvSpPr>
          <p:nvPr>
            <p:ph type="sldNum" sz="quarter" idx="12"/>
          </p:nvPr>
        </p:nvSpPr>
        <p:spPr/>
        <p:txBody>
          <a:bodyPr/>
          <a:lstStyle/>
          <a:p>
            <a:pPr>
              <a:defRPr/>
            </a:pPr>
            <a:fld id="{8EE31542-7B52-482F-BFD8-9518F975F146}" type="slidenum">
              <a:rPr lang="en-US" smtClean="0">
                <a:solidFill>
                  <a:prstClr val="black">
                    <a:tint val="75000"/>
                  </a:prstClr>
                </a:solidFill>
              </a:rPr>
              <a:pPr>
                <a:defRPr/>
              </a:pPr>
              <a:t>38</a:t>
            </a:fld>
            <a:endParaRPr lang="en-US" dirty="0">
              <a:solidFill>
                <a:prstClr val="black">
                  <a:tint val="75000"/>
                </a:prstClr>
              </a:solidFill>
            </a:endParaRPr>
          </a:p>
        </p:txBody>
      </p:sp>
      <p:pic>
        <p:nvPicPr>
          <p:cNvPr id="6" name="Content Placeholder 5">
            <a:extLst>
              <a:ext uri="{FF2B5EF4-FFF2-40B4-BE49-F238E27FC236}">
                <a16:creationId xmlns:a16="http://schemas.microsoft.com/office/drawing/2014/main" id="{15D3A649-93DD-4F45-AF48-D94ABDBA9550}"/>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87737" y="1628876"/>
            <a:ext cx="5944115" cy="4426080"/>
          </a:xfrm>
          <a:prstGeom prst="rect">
            <a:avLst/>
          </a:prstGeom>
          <a:noFill/>
        </p:spPr>
      </p:pic>
    </p:spTree>
    <p:extLst>
      <p:ext uri="{BB962C8B-B14F-4D97-AF65-F5344CB8AC3E}">
        <p14:creationId xmlns:p14="http://schemas.microsoft.com/office/powerpoint/2010/main" val="3684163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E3F8-66DE-491A-BA9D-CAF77D3E634D}"/>
              </a:ext>
            </a:extLst>
          </p:cNvPr>
          <p:cNvSpPr>
            <a:spLocks noGrp="1"/>
          </p:cNvSpPr>
          <p:nvPr>
            <p:ph type="title"/>
          </p:nvPr>
        </p:nvSpPr>
        <p:spPr>
          <a:xfrm>
            <a:off x="215900" y="393700"/>
            <a:ext cx="11366500" cy="1143000"/>
          </a:xfrm>
        </p:spPr>
        <p:txBody>
          <a:bodyPr/>
          <a:lstStyle/>
          <a:p>
            <a:br>
              <a:rPr lang="en-US" sz="4000" u="sng" dirty="0"/>
            </a:br>
            <a:r>
              <a:rPr lang="en-US" sz="3200" i="1" dirty="0">
                <a:latin typeface="Georgia" panose="02040502050405020303" pitchFamily="18" charset="0"/>
              </a:rPr>
              <a:t>Outcome: Maddie will take care of chickens by collecting their eggs</a:t>
            </a:r>
            <a:r>
              <a:rPr lang="en-US" sz="3200" dirty="0">
                <a:latin typeface="Georgia" panose="02040502050405020303" pitchFamily="18" charset="0"/>
              </a:rPr>
              <a:t>. </a:t>
            </a:r>
          </a:p>
        </p:txBody>
      </p:sp>
      <p:sp>
        <p:nvSpPr>
          <p:cNvPr id="5" name="Slide Number Placeholder 4">
            <a:extLst>
              <a:ext uri="{FF2B5EF4-FFF2-40B4-BE49-F238E27FC236}">
                <a16:creationId xmlns:a16="http://schemas.microsoft.com/office/drawing/2014/main" id="{7858AC03-63C7-45B8-BEA4-229AB843AA36}"/>
              </a:ext>
            </a:extLst>
          </p:cNvPr>
          <p:cNvSpPr>
            <a:spLocks noGrp="1"/>
          </p:cNvSpPr>
          <p:nvPr>
            <p:ph type="sldNum" sz="quarter" idx="12"/>
          </p:nvPr>
        </p:nvSpPr>
        <p:spPr/>
        <p:txBody>
          <a:bodyPr/>
          <a:lstStyle/>
          <a:p>
            <a:pPr>
              <a:defRPr/>
            </a:pPr>
            <a:fld id="{8EE31542-7B52-482F-BFD8-9518F975F146}" type="slidenum">
              <a:rPr lang="en-US" smtClean="0">
                <a:solidFill>
                  <a:prstClr val="black">
                    <a:tint val="75000"/>
                  </a:prstClr>
                </a:solidFill>
              </a:rPr>
              <a:pPr>
                <a:defRPr/>
              </a:pPr>
              <a:t>39</a:t>
            </a:fld>
            <a:endParaRPr lang="en-US" dirty="0">
              <a:solidFill>
                <a:prstClr val="black">
                  <a:tint val="75000"/>
                </a:prstClr>
              </a:solidFill>
            </a:endParaRPr>
          </a:p>
        </p:txBody>
      </p:sp>
      <p:pic>
        <p:nvPicPr>
          <p:cNvPr id="6" name="Content Placeholder 5">
            <a:extLst>
              <a:ext uri="{FF2B5EF4-FFF2-40B4-BE49-F238E27FC236}">
                <a16:creationId xmlns:a16="http://schemas.microsoft.com/office/drawing/2014/main" id="{83AF00F8-9F59-4225-AF70-8285B443310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31" y="2274889"/>
            <a:ext cx="5601215" cy="4081462"/>
          </a:xfrm>
          <a:prstGeom prst="rect">
            <a:avLst/>
          </a:prstGeom>
          <a:noFill/>
        </p:spPr>
      </p:pic>
      <p:pic>
        <p:nvPicPr>
          <p:cNvPr id="1026" name="Picture 2" descr="Related image">
            <a:hlinkClick r:id="rId4"/>
            <a:extLst>
              <a:ext uri="{FF2B5EF4-FFF2-40B4-BE49-F238E27FC236}">
                <a16:creationId xmlns:a16="http://schemas.microsoft.com/office/drawing/2014/main" id="{7AD7F8FC-81C2-4E17-971E-6E410065F8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2" r="31324"/>
          <a:stretch/>
        </p:blipFill>
        <p:spPr bwMode="auto">
          <a:xfrm>
            <a:off x="9384786" y="2274889"/>
            <a:ext cx="2603500" cy="40290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5243D7-6C47-4F00-A8F9-94D263B7E0CE}"/>
              </a:ext>
            </a:extLst>
          </p:cNvPr>
          <p:cNvSpPr txBox="1"/>
          <p:nvPr/>
        </p:nvSpPr>
        <p:spPr>
          <a:xfrm>
            <a:off x="6211566" y="2392016"/>
            <a:ext cx="2552700" cy="3847207"/>
          </a:xfrm>
          <a:prstGeom prst="rect">
            <a:avLst/>
          </a:prstGeom>
          <a:noFill/>
        </p:spPr>
        <p:txBody>
          <a:bodyPr wrap="square" rtlCol="0">
            <a:spAutoFit/>
          </a:bodyPr>
          <a:lstStyle/>
          <a:p>
            <a:pPr algn="ctr"/>
            <a:r>
              <a:rPr lang="en-US" sz="2000" u="sng" dirty="0">
                <a:latin typeface="Georgia" panose="02040502050405020303" pitchFamily="18" charset="0"/>
              </a:rPr>
              <a:t>Steps/Activities:</a:t>
            </a:r>
          </a:p>
          <a:p>
            <a:endParaRPr lang="en-US" sz="2400" dirty="0">
              <a:latin typeface="Georgia" panose="02040502050405020303" pitchFamily="18" charset="0"/>
            </a:endParaRPr>
          </a:p>
          <a:p>
            <a:pPr algn="ctr"/>
            <a:r>
              <a:rPr lang="en-US" sz="2000" dirty="0">
                <a:latin typeface="Georgia" panose="02040502050405020303" pitchFamily="18" charset="0"/>
              </a:rPr>
              <a:t>A.  Family will encourage Maddie to practice squatting as they pick up laundry and toys.</a:t>
            </a:r>
          </a:p>
          <a:p>
            <a:pPr algn="ctr"/>
            <a:endParaRPr lang="en-US" sz="2000" dirty="0">
              <a:latin typeface="Georgia" panose="02040502050405020303" pitchFamily="18" charset="0"/>
            </a:endParaRPr>
          </a:p>
          <a:p>
            <a:pPr algn="ctr"/>
            <a:r>
              <a:rPr lang="en-US" sz="2000" dirty="0">
                <a:latin typeface="Georgia" panose="02040502050405020303" pitchFamily="18" charset="0"/>
              </a:rPr>
              <a:t>B.  PSP will coach Maddie’s parents on transitional movements.</a:t>
            </a:r>
          </a:p>
        </p:txBody>
      </p:sp>
    </p:spTree>
    <p:extLst>
      <p:ext uri="{BB962C8B-B14F-4D97-AF65-F5344CB8AC3E}">
        <p14:creationId xmlns:p14="http://schemas.microsoft.com/office/powerpoint/2010/main" val="418484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552218" cy="7804727"/>
          </a:xfrm>
          <a:prstGeom prst="rect">
            <a:avLst/>
          </a:prstGeom>
        </p:spPr>
      </p:pic>
      <p:sp>
        <p:nvSpPr>
          <p:cNvPr id="2" name="TextBox 1"/>
          <p:cNvSpPr txBox="1"/>
          <p:nvPr/>
        </p:nvSpPr>
        <p:spPr>
          <a:xfrm>
            <a:off x="-1494141" y="118188"/>
            <a:ext cx="6858621" cy="1938992"/>
          </a:xfrm>
          <a:prstGeom prst="rect">
            <a:avLst/>
          </a:prstGeom>
          <a:noFill/>
        </p:spPr>
        <p:txBody>
          <a:bodyPr wrap="square" rtlCol="0">
            <a:spAutoFit/>
          </a:bodyPr>
          <a:lstStyle/>
          <a:p>
            <a:pPr algn="ctr"/>
            <a:r>
              <a:rPr lang="en-US" sz="4000" b="1" dirty="0">
                <a:latin typeface="Georgia" panose="02040502050405020303" pitchFamily="18" charset="0"/>
              </a:rPr>
              <a:t>A word about </a:t>
            </a:r>
          </a:p>
          <a:p>
            <a:pPr algn="ctr"/>
            <a:r>
              <a:rPr lang="en-US" sz="4000" b="1" dirty="0">
                <a:latin typeface="Georgia" panose="02040502050405020303" pitchFamily="18" charset="0"/>
              </a:rPr>
              <a:t>the 45 day </a:t>
            </a:r>
          </a:p>
          <a:p>
            <a:pPr algn="ctr"/>
            <a:r>
              <a:rPr lang="en-US" sz="4000" b="1" dirty="0">
                <a:latin typeface="Georgia" panose="02040502050405020303" pitchFamily="18" charset="0"/>
              </a:rPr>
              <a:t>time frame… </a:t>
            </a:r>
          </a:p>
        </p:txBody>
      </p:sp>
    </p:spTree>
    <p:extLst>
      <p:ext uri="{BB962C8B-B14F-4D97-AF65-F5344CB8AC3E}">
        <p14:creationId xmlns:p14="http://schemas.microsoft.com/office/powerpoint/2010/main" val="2173645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E3F8-66DE-491A-BA9D-CAF77D3E634D}"/>
              </a:ext>
            </a:extLst>
          </p:cNvPr>
          <p:cNvSpPr>
            <a:spLocks noGrp="1"/>
          </p:cNvSpPr>
          <p:nvPr>
            <p:ph type="title"/>
          </p:nvPr>
        </p:nvSpPr>
        <p:spPr>
          <a:xfrm>
            <a:off x="509638" y="0"/>
            <a:ext cx="10972800" cy="1143000"/>
          </a:xfrm>
        </p:spPr>
        <p:txBody>
          <a:bodyPr/>
          <a:lstStyle/>
          <a:p>
            <a:br>
              <a:rPr lang="en-US" sz="3200" i="1" dirty="0">
                <a:latin typeface="Georgia" panose="02040502050405020303" pitchFamily="18" charset="0"/>
              </a:rPr>
            </a:br>
            <a:br>
              <a:rPr lang="en-US" sz="3200" i="1" dirty="0">
                <a:latin typeface="Georgia" panose="02040502050405020303" pitchFamily="18" charset="0"/>
              </a:rPr>
            </a:br>
            <a:r>
              <a:rPr lang="en-US" sz="3200" i="1" dirty="0">
                <a:latin typeface="Georgia" panose="02040502050405020303" pitchFamily="18" charset="0"/>
              </a:rPr>
              <a:t>Outcome:  Ava will look out of both sides of the car to see the holiday lights. </a:t>
            </a:r>
          </a:p>
        </p:txBody>
      </p:sp>
      <p:sp>
        <p:nvSpPr>
          <p:cNvPr id="5" name="Slide Number Placeholder 4">
            <a:extLst>
              <a:ext uri="{FF2B5EF4-FFF2-40B4-BE49-F238E27FC236}">
                <a16:creationId xmlns:a16="http://schemas.microsoft.com/office/drawing/2014/main" id="{7858AC03-63C7-45B8-BEA4-229AB843AA36}"/>
              </a:ext>
            </a:extLst>
          </p:cNvPr>
          <p:cNvSpPr>
            <a:spLocks noGrp="1"/>
          </p:cNvSpPr>
          <p:nvPr>
            <p:ph type="sldNum" sz="quarter" idx="12"/>
          </p:nvPr>
        </p:nvSpPr>
        <p:spPr/>
        <p:txBody>
          <a:bodyPr/>
          <a:lstStyle/>
          <a:p>
            <a:pPr>
              <a:defRPr/>
            </a:pPr>
            <a:fld id="{8EE31542-7B52-482F-BFD8-9518F975F146}" type="slidenum">
              <a:rPr lang="en-US" smtClean="0">
                <a:solidFill>
                  <a:prstClr val="black">
                    <a:tint val="75000"/>
                  </a:prstClr>
                </a:solidFill>
              </a:rPr>
              <a:pPr>
                <a:defRPr/>
              </a:pPr>
              <a:t>40</a:t>
            </a:fld>
            <a:endParaRPr lang="en-US" dirty="0">
              <a:solidFill>
                <a:prstClr val="black">
                  <a:tint val="75000"/>
                </a:prstClr>
              </a:solidFill>
            </a:endParaRPr>
          </a:p>
        </p:txBody>
      </p:sp>
      <p:pic>
        <p:nvPicPr>
          <p:cNvPr id="6" name="Content Placeholder 5">
            <a:extLst>
              <a:ext uri="{FF2B5EF4-FFF2-40B4-BE49-F238E27FC236}">
                <a16:creationId xmlns:a16="http://schemas.microsoft.com/office/drawing/2014/main" id="{83AF00F8-9F59-4225-AF70-8285B443310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543" y="2329310"/>
            <a:ext cx="5283458" cy="3977546"/>
          </a:xfrm>
          <a:prstGeom prst="rect">
            <a:avLst/>
          </a:prstGeom>
          <a:noFill/>
        </p:spPr>
      </p:pic>
      <p:pic>
        <p:nvPicPr>
          <p:cNvPr id="7" name="Picture 6">
            <a:extLst>
              <a:ext uri="{FF2B5EF4-FFF2-40B4-BE49-F238E27FC236}">
                <a16:creationId xmlns:a16="http://schemas.microsoft.com/office/drawing/2014/main" id="{415C3267-0BC4-42F0-84C6-BD8AB27BAE92}"/>
              </a:ext>
            </a:extLst>
          </p:cNvPr>
          <p:cNvPicPr>
            <a:picLocks noChangeAspect="1"/>
          </p:cNvPicPr>
          <p:nvPr/>
        </p:nvPicPr>
        <p:blipFill rotWithShape="1">
          <a:blip r:embed="rId4">
            <a:extLst>
              <a:ext uri="{28A0092B-C50C-407E-A947-70E740481C1C}">
                <a14:useLocalDpi xmlns:a14="http://schemas.microsoft.com/office/drawing/2010/main" val="0"/>
              </a:ext>
            </a:extLst>
          </a:blip>
          <a:srcRect l="9918" t="7778"/>
          <a:stretch/>
        </p:blipFill>
        <p:spPr>
          <a:xfrm>
            <a:off x="7327900" y="4318083"/>
            <a:ext cx="3189338" cy="2380577"/>
          </a:xfrm>
          <a:prstGeom prst="rect">
            <a:avLst/>
          </a:prstGeom>
          <a:ln w="28575">
            <a:solidFill>
              <a:schemeClr val="tx1"/>
            </a:solidFill>
          </a:ln>
        </p:spPr>
      </p:pic>
      <p:sp>
        <p:nvSpPr>
          <p:cNvPr id="9" name="TextBox 8">
            <a:extLst>
              <a:ext uri="{FF2B5EF4-FFF2-40B4-BE49-F238E27FC236}">
                <a16:creationId xmlns:a16="http://schemas.microsoft.com/office/drawing/2014/main" id="{61A27AE6-229A-4E27-A3DD-AAED4AB6D272}"/>
              </a:ext>
            </a:extLst>
          </p:cNvPr>
          <p:cNvSpPr txBox="1"/>
          <p:nvPr/>
        </p:nvSpPr>
        <p:spPr>
          <a:xfrm>
            <a:off x="6032500" y="1642040"/>
            <a:ext cx="5562600" cy="2554545"/>
          </a:xfrm>
          <a:prstGeom prst="rect">
            <a:avLst/>
          </a:prstGeom>
          <a:noFill/>
        </p:spPr>
        <p:txBody>
          <a:bodyPr wrap="square" rtlCol="0">
            <a:spAutoFit/>
          </a:bodyPr>
          <a:lstStyle/>
          <a:p>
            <a:pPr algn="ctr"/>
            <a:endParaRPr lang="en-US" sz="2000" u="sng" dirty="0">
              <a:latin typeface="Georgia" panose="02040502050405020303" pitchFamily="18" charset="0"/>
            </a:endParaRPr>
          </a:p>
          <a:p>
            <a:pPr algn="ctr"/>
            <a:r>
              <a:rPr lang="en-US" sz="2000" u="sng" dirty="0">
                <a:latin typeface="Georgia" panose="02040502050405020303" pitchFamily="18" charset="0"/>
              </a:rPr>
              <a:t>Steps/Activities:</a:t>
            </a:r>
          </a:p>
          <a:p>
            <a:endParaRPr lang="en-US" sz="2000" dirty="0">
              <a:latin typeface="Georgia" panose="02040502050405020303" pitchFamily="18" charset="0"/>
            </a:endParaRPr>
          </a:p>
          <a:p>
            <a:pPr marL="342900" indent="-342900" algn="ctr">
              <a:buAutoNum type="alphaUcPeriod" startAt="3"/>
            </a:pPr>
            <a:r>
              <a:rPr lang="en-US" sz="2000" dirty="0">
                <a:latin typeface="Georgia" panose="02040502050405020303" pitchFamily="18" charset="0"/>
              </a:rPr>
              <a:t>Ava will tolerate stretching exercises.</a:t>
            </a:r>
          </a:p>
          <a:p>
            <a:pPr marL="342900" indent="-342900">
              <a:buAutoNum type="alphaUcPeriod" startAt="3"/>
            </a:pPr>
            <a:endParaRPr lang="en-US" sz="2000" dirty="0">
              <a:latin typeface="Georgia" panose="02040502050405020303" pitchFamily="18" charset="0"/>
            </a:endParaRPr>
          </a:p>
          <a:p>
            <a:pPr marL="342900" indent="-342900" algn="ctr">
              <a:buAutoNum type="alphaUcPeriod" startAt="3"/>
            </a:pPr>
            <a:r>
              <a:rPr lang="en-US" sz="2000" dirty="0">
                <a:latin typeface="Georgia" panose="02040502050405020303" pitchFamily="18" charset="0"/>
              </a:rPr>
              <a:t>Mom will place Ava so that she has to turn to her left to watch the dog play and to interact with her when she is cooking.</a:t>
            </a:r>
          </a:p>
        </p:txBody>
      </p:sp>
    </p:spTree>
    <p:extLst>
      <p:ext uri="{BB962C8B-B14F-4D97-AF65-F5344CB8AC3E}">
        <p14:creationId xmlns:p14="http://schemas.microsoft.com/office/powerpoint/2010/main" val="1158537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875413" y="1981201"/>
            <a:ext cx="10310037" cy="4144963"/>
          </a:xfrm>
        </p:spPr>
        <p:txBody>
          <a:bodyPr/>
          <a:lstStyle/>
          <a:p>
            <a:pPr marL="0" indent="0" eaLnBrk="1" hangingPunct="1">
              <a:lnSpc>
                <a:spcPct val="90000"/>
              </a:lnSpc>
              <a:spcBef>
                <a:spcPts val="2400"/>
              </a:spcBef>
              <a:buNone/>
            </a:pPr>
            <a:r>
              <a:rPr lang="en-US" altLang="en-US" b="1" i="1" dirty="0">
                <a:solidFill>
                  <a:srgbClr val="4B5A6F"/>
                </a:solidFill>
                <a:latin typeface="Georgia" panose="02040502050405020303" pitchFamily="18" charset="0"/>
                <a:ea typeface="ＭＳ Ｐゴシック" pitchFamily="34" charset="-128"/>
                <a:cs typeface="Arial" pitchFamily="34" charset="0"/>
              </a:rPr>
              <a:t>First… </a:t>
            </a:r>
          </a:p>
          <a:p>
            <a:pPr marL="0" indent="0" eaLnBrk="1" hangingPunct="1">
              <a:spcBef>
                <a:spcPts val="1200"/>
              </a:spcBef>
              <a:buNone/>
            </a:pPr>
            <a:r>
              <a:rPr lang="en-US" altLang="en-US" dirty="0">
                <a:latin typeface="Georgia" panose="02040502050405020303" pitchFamily="18" charset="0"/>
                <a:ea typeface="ＭＳ Ｐゴシック" pitchFamily="34" charset="-128"/>
                <a:cs typeface="Arial" pitchFamily="34" charset="0"/>
              </a:rPr>
              <a:t>develop IFSP outcomes based on functional, authentic assessment information</a:t>
            </a:r>
          </a:p>
          <a:p>
            <a:pPr marL="0" indent="0" eaLnBrk="1" hangingPunct="1">
              <a:lnSpc>
                <a:spcPct val="90000"/>
              </a:lnSpc>
              <a:spcBef>
                <a:spcPts val="2400"/>
              </a:spcBef>
              <a:buNone/>
            </a:pPr>
            <a:r>
              <a:rPr lang="en-US" altLang="en-US" b="1" i="1" dirty="0">
                <a:solidFill>
                  <a:srgbClr val="4B5A6F"/>
                </a:solidFill>
                <a:latin typeface="Georgia" panose="02040502050405020303" pitchFamily="18" charset="0"/>
                <a:ea typeface="ＭＳ Ｐゴシック" pitchFamily="34" charset="-128"/>
                <a:cs typeface="Arial" pitchFamily="34" charset="0"/>
              </a:rPr>
              <a:t>Then… </a:t>
            </a:r>
          </a:p>
          <a:p>
            <a:pPr marL="0" indent="0" eaLnBrk="1" hangingPunct="1">
              <a:spcBef>
                <a:spcPts val="1200"/>
              </a:spcBef>
              <a:buNone/>
            </a:pPr>
            <a:r>
              <a:rPr lang="en-US" altLang="en-US" dirty="0">
                <a:latin typeface="Georgia" panose="02040502050405020303" pitchFamily="18" charset="0"/>
                <a:ea typeface="ＭＳ Ｐゴシック" pitchFamily="34" charset="-128"/>
                <a:cs typeface="Arial" pitchFamily="34" charset="0"/>
              </a:rPr>
              <a:t>determine the EI services and supports based on what is necessary to meet the outcomes/goals</a:t>
            </a:r>
          </a:p>
          <a:p>
            <a:pPr lvl="1" eaLnBrk="1" hangingPunct="1">
              <a:lnSpc>
                <a:spcPct val="70000"/>
              </a:lnSpc>
              <a:buClr>
                <a:srgbClr val="666699"/>
              </a:buClr>
              <a:buFont typeface="Wingdings" pitchFamily="2" charset="2"/>
              <a:buNone/>
            </a:pPr>
            <a:endParaRPr lang="en-US" altLang="en-US" sz="3000" dirty="0">
              <a:latin typeface="Calibri" pitchFamily="34" charset="0"/>
              <a:ea typeface="ＭＳ Ｐゴシック" pitchFamily="34" charset="-128"/>
              <a:cs typeface="Arial" pitchFamily="34" charset="0"/>
            </a:endParaRPr>
          </a:p>
          <a:p>
            <a:pPr lvl="1" eaLnBrk="1" hangingPunct="1">
              <a:lnSpc>
                <a:spcPct val="70000"/>
              </a:lnSpc>
              <a:spcBef>
                <a:spcPct val="0"/>
              </a:spcBef>
              <a:buClr>
                <a:srgbClr val="666699"/>
              </a:buClr>
              <a:buFont typeface="Wingdings" pitchFamily="2" charset="2"/>
              <a:buNone/>
            </a:pPr>
            <a:r>
              <a:rPr lang="en-US" altLang="en-US" sz="2200" dirty="0">
                <a:latin typeface="Calibri" pitchFamily="34" charset="0"/>
                <a:ea typeface="ＭＳ Ｐゴシック" pitchFamily="34" charset="-128"/>
                <a:cs typeface="Arial" pitchFamily="34" charset="0"/>
              </a:rPr>
              <a:t>	</a:t>
            </a:r>
            <a:endParaRPr lang="en-US" altLang="en-US" sz="1700" dirty="0">
              <a:latin typeface="Calibri" pitchFamily="34" charset="0"/>
              <a:ea typeface="ＭＳ Ｐゴシック" pitchFamily="34" charset="-128"/>
              <a:cs typeface="Arial" pitchFamily="34" charset="0"/>
            </a:endParaRPr>
          </a:p>
        </p:txBody>
      </p:sp>
      <p:sp>
        <p:nvSpPr>
          <p:cNvPr id="6041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C34E76-A1AC-474C-9D64-C8D65CCBD80F}" type="slidenum">
              <a:rPr lang="en-US" altLang="en-US" sz="1200">
                <a:solidFill>
                  <a:srgbClr val="898989"/>
                </a:solidFill>
              </a:rPr>
              <a:pPr eaLnBrk="1" hangingPunct="1"/>
              <a:t>41</a:t>
            </a:fld>
            <a:endParaRPr lang="en-US" altLang="en-US" sz="1200" dirty="0">
              <a:solidFill>
                <a:srgbClr val="898989"/>
              </a:solidFill>
            </a:endParaRPr>
          </a:p>
        </p:txBody>
      </p:sp>
      <p:sp>
        <p:nvSpPr>
          <p:cNvPr id="2" name="Title 1"/>
          <p:cNvSpPr>
            <a:spLocks noGrp="1"/>
          </p:cNvSpPr>
          <p:nvPr>
            <p:ph type="title"/>
          </p:nvPr>
        </p:nvSpPr>
        <p:spPr>
          <a:xfrm>
            <a:off x="875414" y="265908"/>
            <a:ext cx="10706986" cy="1066800"/>
          </a:xfrm>
        </p:spPr>
        <p:txBody>
          <a:bodyPr wrap="square" numCol="1" compatLnSpc="1">
            <a:prstTxWarp prst="textNoShape">
              <a:avLst/>
            </a:prstTxWarp>
            <a:noAutofit/>
          </a:bodyPr>
          <a:lstStyle/>
          <a:p>
            <a:pPr>
              <a:defRPr/>
            </a:pPr>
            <a:r>
              <a:rPr lang="en-US" dirty="0">
                <a:solidFill>
                  <a:schemeClr val="tx1"/>
                </a:solidFill>
                <a:effectLst>
                  <a:outerShdw blurRad="38100" dist="38100" dir="2700000" algn="tl">
                    <a:srgbClr val="C0C0C0"/>
                  </a:outerShdw>
                </a:effectLst>
                <a:latin typeface="Georgia" pitchFamily="18" charset="0"/>
                <a:ea typeface="ＭＳ Ｐゴシック" pitchFamily="34" charset="-128"/>
              </a:rPr>
              <a:t>Relationship of IFSP Outcomes to </a:t>
            </a:r>
            <a:br>
              <a:rPr lang="en-US" dirty="0">
                <a:solidFill>
                  <a:schemeClr val="tx1"/>
                </a:solidFill>
                <a:effectLst>
                  <a:outerShdw blurRad="38100" dist="38100" dir="2700000" algn="tl">
                    <a:srgbClr val="C0C0C0"/>
                  </a:outerShdw>
                </a:effectLst>
                <a:latin typeface="Georgia" pitchFamily="18" charset="0"/>
                <a:ea typeface="ＭＳ Ｐゴシック" pitchFamily="34" charset="-128"/>
              </a:rPr>
            </a:br>
            <a:r>
              <a:rPr lang="en-US" dirty="0">
                <a:solidFill>
                  <a:schemeClr val="tx1"/>
                </a:solidFill>
                <a:effectLst>
                  <a:outerShdw blurRad="38100" dist="38100" dir="2700000" algn="tl">
                    <a:srgbClr val="C0C0C0"/>
                  </a:outerShdw>
                </a:effectLst>
                <a:latin typeface="Georgia" pitchFamily="18" charset="0"/>
                <a:ea typeface="ＭＳ Ｐゴシック" pitchFamily="34" charset="-128"/>
              </a:rPr>
              <a:t>EI Services </a:t>
            </a:r>
          </a:p>
        </p:txBody>
      </p:sp>
    </p:spTree>
    <p:extLst>
      <p:ext uri="{BB962C8B-B14F-4D97-AF65-F5344CB8AC3E}">
        <p14:creationId xmlns:p14="http://schemas.microsoft.com/office/powerpoint/2010/main" val="643148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a:extLst>
              <a:ext uri="{FF2B5EF4-FFF2-40B4-BE49-F238E27FC236}">
                <a16:creationId xmlns:a16="http://schemas.microsoft.com/office/drawing/2014/main" id="{7725C792-6E78-433C-B631-5F8BB0A3B03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fld id="{DE44C15A-44D9-4A70-A5EB-F66FDCFEC15B}" type="slidenum">
              <a:rPr lang="en-US" altLang="en-US">
                <a:solidFill>
                  <a:srgbClr val="898989"/>
                </a:solidFill>
              </a:rPr>
              <a:pPr>
                <a:spcBef>
                  <a:spcPct val="0"/>
                </a:spcBef>
                <a:buFontTx/>
                <a:buNone/>
              </a:pPr>
              <a:t>42</a:t>
            </a:fld>
            <a:endParaRPr lang="en-US" altLang="en-US" dirty="0">
              <a:solidFill>
                <a:srgbClr val="898989"/>
              </a:solidFill>
            </a:endParaRPr>
          </a:p>
        </p:txBody>
      </p:sp>
      <p:sp>
        <p:nvSpPr>
          <p:cNvPr id="27651" name="Rectangle 3">
            <a:extLst>
              <a:ext uri="{FF2B5EF4-FFF2-40B4-BE49-F238E27FC236}">
                <a16:creationId xmlns:a16="http://schemas.microsoft.com/office/drawing/2014/main" id="{64E365E2-F6BC-488C-A2EA-606590275C94}"/>
              </a:ext>
            </a:extLst>
          </p:cNvPr>
          <p:cNvSpPr>
            <a:spLocks noGrp="1" noChangeArrowheads="1"/>
          </p:cNvSpPr>
          <p:nvPr>
            <p:ph idx="1"/>
          </p:nvPr>
        </p:nvSpPr>
        <p:spPr>
          <a:xfrm>
            <a:off x="609599" y="1417639"/>
            <a:ext cx="11213805" cy="4749246"/>
          </a:xfrm>
        </p:spPr>
        <p:txBody>
          <a:bodyPr/>
          <a:lstStyle/>
          <a:p>
            <a:pPr marL="0" indent="0">
              <a:buNone/>
            </a:pPr>
            <a:r>
              <a:rPr lang="en-US" dirty="0"/>
              <a:t> </a:t>
            </a:r>
          </a:p>
        </p:txBody>
      </p:sp>
      <p:sp>
        <p:nvSpPr>
          <p:cNvPr id="83970" name="Title 2">
            <a:extLst>
              <a:ext uri="{FF2B5EF4-FFF2-40B4-BE49-F238E27FC236}">
                <a16:creationId xmlns:a16="http://schemas.microsoft.com/office/drawing/2014/main" id="{E159FE98-12FB-434F-A026-A84FD3250F74}"/>
              </a:ext>
            </a:extLst>
          </p:cNvPr>
          <p:cNvSpPr>
            <a:spLocks noGrp="1"/>
          </p:cNvSpPr>
          <p:nvPr>
            <p:ph type="title"/>
          </p:nvPr>
        </p:nvSpPr>
        <p:spPr/>
        <p:txBody>
          <a:bodyPr wrap="square" numCol="1" compatLnSpc="1">
            <a:prstTxWarp prst="textNoShape">
              <a:avLst/>
            </a:prstTxWarp>
            <a:noAutofit/>
          </a:bodyPr>
          <a:lstStyle/>
          <a:p>
            <a:pPr eaLnBrk="1" hangingPunct="1">
              <a:defRPr/>
            </a:pPr>
            <a:r>
              <a:rPr lang="en-US" altLang="en-US" sz="6000" dirty="0">
                <a:effectLst>
                  <a:outerShdw blurRad="38100" dist="38100" dir="2700000" algn="tl">
                    <a:srgbClr val="C0C0C0"/>
                  </a:outerShdw>
                </a:effectLst>
                <a:latin typeface="Georgia" panose="02040502050405020303" pitchFamily="18" charset="0"/>
              </a:rPr>
              <a:t>Services to Meet Outcomes </a:t>
            </a:r>
          </a:p>
        </p:txBody>
      </p:sp>
      <p:sp>
        <p:nvSpPr>
          <p:cNvPr id="2" name="Rectangle 1">
            <a:extLst>
              <a:ext uri="{FF2B5EF4-FFF2-40B4-BE49-F238E27FC236}">
                <a16:creationId xmlns:a16="http://schemas.microsoft.com/office/drawing/2014/main" id="{86F9DA16-A987-47DC-82A9-EEC1A2248A36}"/>
              </a:ext>
            </a:extLst>
          </p:cNvPr>
          <p:cNvSpPr/>
          <p:nvPr/>
        </p:nvSpPr>
        <p:spPr>
          <a:xfrm>
            <a:off x="1084520" y="2495212"/>
            <a:ext cx="4253023" cy="244548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Georgia" panose="02040502050405020303" pitchFamily="18" charset="0"/>
              </a:rPr>
              <a:t>How often will the strategies likely need to be changed?</a:t>
            </a:r>
          </a:p>
        </p:txBody>
      </p:sp>
      <p:sp>
        <p:nvSpPr>
          <p:cNvPr id="6" name="Rectangle 5">
            <a:extLst>
              <a:ext uri="{FF2B5EF4-FFF2-40B4-BE49-F238E27FC236}">
                <a16:creationId xmlns:a16="http://schemas.microsoft.com/office/drawing/2014/main" id="{B660E447-D578-4BED-8834-7B79815AFB17}"/>
              </a:ext>
            </a:extLst>
          </p:cNvPr>
          <p:cNvSpPr/>
          <p:nvPr/>
        </p:nvSpPr>
        <p:spPr>
          <a:xfrm>
            <a:off x="6630581" y="2502668"/>
            <a:ext cx="4214038" cy="2445488"/>
          </a:xfrm>
          <a:prstGeom prst="rect">
            <a:avLst/>
          </a:prstGeom>
          <a:solidFill>
            <a:srgbClr val="BD92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Georgia" panose="02040502050405020303" pitchFamily="18" charset="0"/>
              </a:rPr>
              <a:t>How often does the family/caregiver/teacher need support to be comfortable in using intervention strategies?</a:t>
            </a:r>
          </a:p>
        </p:txBody>
      </p:sp>
      <p:sp>
        <p:nvSpPr>
          <p:cNvPr id="3" name="Rectangle 2">
            <a:extLst>
              <a:ext uri="{FF2B5EF4-FFF2-40B4-BE49-F238E27FC236}">
                <a16:creationId xmlns:a16="http://schemas.microsoft.com/office/drawing/2014/main" id="{C1AF22D7-DA7F-45A1-95A5-BC3F87433F5B}"/>
              </a:ext>
            </a:extLst>
          </p:cNvPr>
          <p:cNvSpPr/>
          <p:nvPr/>
        </p:nvSpPr>
        <p:spPr>
          <a:xfrm>
            <a:off x="609598" y="6033185"/>
            <a:ext cx="11213806" cy="338554"/>
          </a:xfrm>
          <a:prstGeom prst="rect">
            <a:avLst/>
          </a:prstGeom>
        </p:spPr>
        <p:txBody>
          <a:bodyPr wrap="square">
            <a:spAutoFit/>
          </a:bodyPr>
          <a:lstStyle/>
          <a:p>
            <a:r>
              <a:rPr lang="en-US" sz="1600" dirty="0">
                <a:latin typeface="Georgia" panose="02040502050405020303" pitchFamily="18" charset="0"/>
              </a:rPr>
              <a:t>Jung, L. (2003). More is better: Maximizing natural learning opportunities. Young Exceptional Children, 6(3), 21-26.) </a:t>
            </a:r>
          </a:p>
        </p:txBody>
      </p:sp>
    </p:spTree>
    <p:extLst>
      <p:ext uri="{BB962C8B-B14F-4D97-AF65-F5344CB8AC3E}">
        <p14:creationId xmlns:p14="http://schemas.microsoft.com/office/powerpoint/2010/main" val="367039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eaLnBrk="1" fontAlgn="auto" hangingPunct="1">
              <a:spcBef>
                <a:spcPts val="0"/>
              </a:spcBef>
              <a:spcAft>
                <a:spcPts val="0"/>
              </a:spcAft>
              <a:buNone/>
            </a:pPr>
            <a:endParaRPr lang="en-US" altLang="en-US" sz="2000" dirty="0">
              <a:solidFill>
                <a:prstClr val="black"/>
              </a:solidFill>
              <a:latin typeface="Calibri"/>
              <a:ea typeface="ＭＳ Ｐゴシック" pitchFamily="34" charset="-128"/>
            </a:endParaRPr>
          </a:p>
          <a:p>
            <a:pPr marL="0" indent="0" eaLnBrk="1" fontAlgn="auto" hangingPunct="1">
              <a:spcBef>
                <a:spcPts val="0"/>
              </a:spcBef>
              <a:spcAft>
                <a:spcPts val="0"/>
              </a:spcAft>
              <a:buNone/>
            </a:pPr>
            <a:endParaRPr lang="en-US" altLang="en-US" sz="2000" dirty="0">
              <a:solidFill>
                <a:prstClr val="black"/>
              </a:solidFill>
              <a:latin typeface="Calibri"/>
              <a:ea typeface="ＭＳ Ｐゴシック" pitchFamily="34" charset="-128"/>
            </a:endParaRPr>
          </a:p>
          <a:p>
            <a:pPr marL="0" indent="0" eaLnBrk="1" fontAlgn="auto" hangingPunct="1">
              <a:spcBef>
                <a:spcPts val="0"/>
              </a:spcBef>
              <a:spcAft>
                <a:spcPts val="0"/>
              </a:spcAft>
              <a:buNone/>
            </a:pPr>
            <a:endParaRPr lang="en-US" altLang="en-US" sz="2000" dirty="0">
              <a:solidFill>
                <a:prstClr val="black"/>
              </a:solidFill>
              <a:latin typeface="Calibri"/>
              <a:ea typeface="ＭＳ Ｐゴシック" pitchFamily="34" charset="-128"/>
            </a:endParaRPr>
          </a:p>
        </p:txBody>
      </p:sp>
      <p:sp>
        <p:nvSpPr>
          <p:cNvPr id="4" name="Footer Placeholder 3"/>
          <p:cNvSpPr>
            <a:spLocks noGrp="1"/>
          </p:cNvSpPr>
          <p:nvPr>
            <p:ph type="ftr" sz="quarter" idx="11"/>
          </p:nvPr>
        </p:nvSpPr>
        <p:spPr>
          <a:xfrm>
            <a:off x="0" y="6249140"/>
            <a:ext cx="4345173" cy="625475"/>
          </a:xfrm>
        </p:spPr>
        <p:txBody>
          <a:bodyPr/>
          <a:lstStyle/>
          <a:p>
            <a:pPr fontAlgn="base">
              <a:spcBef>
                <a:spcPct val="0"/>
              </a:spcBef>
              <a:spcAft>
                <a:spcPct val="0"/>
              </a:spcAft>
              <a:defRPr/>
            </a:pPr>
            <a:r>
              <a:rPr lang="en-US" sz="1000" dirty="0">
                <a:solidFill>
                  <a:prstClr val="black"/>
                </a:solidFill>
              </a:rPr>
              <a:t>McWilliam, R. A. (Ed.) (2010) Routines-Based Early Intervention: Supporting Young Children and their families. Baltimore: Paul H. Brooks Publishing.</a:t>
            </a:r>
          </a:p>
        </p:txBody>
      </p:sp>
      <p:sp>
        <p:nvSpPr>
          <p:cNvPr id="5" name="Slide Number Placeholder 4"/>
          <p:cNvSpPr>
            <a:spLocks noGrp="1"/>
          </p:cNvSpPr>
          <p:nvPr>
            <p:ph type="sldNum" sz="quarter" idx="12"/>
          </p:nvPr>
        </p:nvSpPr>
        <p:spPr>
          <a:xfrm>
            <a:off x="8907721" y="6356351"/>
            <a:ext cx="2844800" cy="365125"/>
          </a:xfrm>
        </p:spPr>
        <p:txBody>
          <a:bodyPr/>
          <a:lstStyle/>
          <a:p>
            <a:pPr>
              <a:defRPr/>
            </a:pPr>
            <a:fld id="{03AC6726-3466-4F12-BDD6-2EB2A0A1C75F}" type="slidenum">
              <a:rPr lang="en-US" smtClean="0"/>
              <a:pPr>
                <a:defRPr/>
              </a:pPr>
              <a:t>43</a:t>
            </a:fld>
            <a:endParaRPr lang="en-US" dirty="0"/>
          </a:p>
        </p:txBody>
      </p:sp>
      <p:graphicFrame>
        <p:nvGraphicFramePr>
          <p:cNvPr id="12" name="Diagram 11">
            <a:extLst>
              <a:ext uri="{FF2B5EF4-FFF2-40B4-BE49-F238E27FC236}">
                <a16:creationId xmlns:a16="http://schemas.microsoft.com/office/drawing/2014/main" id="{BEEF7F57-4C21-41A9-B32A-C2363C3E7F96}"/>
              </a:ext>
            </a:extLst>
          </p:cNvPr>
          <p:cNvGraphicFramePr/>
          <p:nvPr>
            <p:extLst>
              <p:ext uri="{D42A27DB-BD31-4B8C-83A1-F6EECF244321}">
                <p14:modId xmlns:p14="http://schemas.microsoft.com/office/powerpoint/2010/main" val="3611863420"/>
              </p:ext>
            </p:extLst>
          </p:nvPr>
        </p:nvGraphicFramePr>
        <p:xfrm>
          <a:off x="2313172" y="40273"/>
          <a:ext cx="8718698" cy="6208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44E406FA-85EE-4691-8AA1-760F33DBE5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4134" y="40273"/>
            <a:ext cx="2400300" cy="1600201"/>
          </a:xfrm>
          <a:prstGeom prst="ellipse">
            <a:avLst/>
          </a:prstGeom>
          <a:ln>
            <a:solidFill>
              <a:schemeClr val="tx1"/>
            </a:solidFill>
          </a:ln>
        </p:spPr>
      </p:pic>
      <p:pic>
        <p:nvPicPr>
          <p:cNvPr id="16" name="Picture 15">
            <a:extLst>
              <a:ext uri="{FF2B5EF4-FFF2-40B4-BE49-F238E27FC236}">
                <a16:creationId xmlns:a16="http://schemas.microsoft.com/office/drawing/2014/main" id="{ED712DA3-CB44-4903-BD97-C4421032078E}"/>
              </a:ext>
            </a:extLst>
          </p:cNvPr>
          <p:cNvPicPr>
            <a:picLocks noChangeAspect="1"/>
          </p:cNvPicPr>
          <p:nvPr/>
        </p:nvPicPr>
        <p:blipFill rotWithShape="1">
          <a:blip r:embed="rId9">
            <a:extLst>
              <a:ext uri="{28A0092B-C50C-407E-A947-70E740481C1C}">
                <a14:useLocalDpi xmlns:a14="http://schemas.microsoft.com/office/drawing/2010/main" val="0"/>
              </a:ext>
            </a:extLst>
          </a:blip>
          <a:srcRect l="28430" r="7132"/>
          <a:stretch/>
        </p:blipFill>
        <p:spPr>
          <a:xfrm>
            <a:off x="2958498" y="2016427"/>
            <a:ext cx="2111572" cy="1638454"/>
          </a:xfrm>
          <a:prstGeom prst="ellipse">
            <a:avLst/>
          </a:prstGeom>
          <a:ln>
            <a:solidFill>
              <a:schemeClr val="tx1"/>
            </a:solidFill>
          </a:ln>
        </p:spPr>
      </p:pic>
      <p:pic>
        <p:nvPicPr>
          <p:cNvPr id="22" name="Picture 21">
            <a:extLst>
              <a:ext uri="{FF2B5EF4-FFF2-40B4-BE49-F238E27FC236}">
                <a16:creationId xmlns:a16="http://schemas.microsoft.com/office/drawing/2014/main" id="{F7173B12-1431-4B63-AC93-40B4E4D54D70}"/>
              </a:ext>
            </a:extLst>
          </p:cNvPr>
          <p:cNvPicPr>
            <a:picLocks noChangeAspect="1"/>
          </p:cNvPicPr>
          <p:nvPr/>
        </p:nvPicPr>
        <p:blipFill rotWithShape="1">
          <a:blip r:embed="rId10">
            <a:extLst>
              <a:ext uri="{28A0092B-C50C-407E-A947-70E740481C1C}">
                <a14:useLocalDpi xmlns:a14="http://schemas.microsoft.com/office/drawing/2010/main" val="0"/>
              </a:ext>
            </a:extLst>
          </a:blip>
          <a:srcRect l="29811" r="26158" b="14467"/>
          <a:stretch/>
        </p:blipFill>
        <p:spPr>
          <a:xfrm>
            <a:off x="3231060" y="3886129"/>
            <a:ext cx="1839010" cy="2381578"/>
          </a:xfrm>
          <a:prstGeom prst="ellipse">
            <a:avLst/>
          </a:prstGeom>
          <a:ln>
            <a:solidFill>
              <a:schemeClr val="tx1"/>
            </a:solidFill>
          </a:ln>
        </p:spPr>
      </p:pic>
    </p:spTree>
    <p:extLst>
      <p:ext uri="{BB962C8B-B14F-4D97-AF65-F5344CB8AC3E}">
        <p14:creationId xmlns:p14="http://schemas.microsoft.com/office/powerpoint/2010/main" val="423979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186" y="208652"/>
            <a:ext cx="5417311" cy="6125920"/>
          </a:xfrm>
          <a:prstGeom prst="rect">
            <a:avLst/>
          </a:prstGeom>
          <a:ln w="28575">
            <a:solidFill>
              <a:schemeClr val="tx1"/>
            </a:solidFill>
          </a:ln>
        </p:spPr>
      </p:pic>
      <p:sp>
        <p:nvSpPr>
          <p:cNvPr id="4" name="TextBox 3"/>
          <p:cNvSpPr txBox="1"/>
          <p:nvPr/>
        </p:nvSpPr>
        <p:spPr>
          <a:xfrm>
            <a:off x="-388067" y="198000"/>
            <a:ext cx="4326673" cy="769441"/>
          </a:xfrm>
          <a:prstGeom prst="rect">
            <a:avLst/>
          </a:prstGeom>
          <a:noFill/>
        </p:spPr>
        <p:txBody>
          <a:bodyPr wrap="square" rtlCol="0">
            <a:spAutoFit/>
          </a:bodyPr>
          <a:lstStyle/>
          <a:p>
            <a:pPr algn="ctr"/>
            <a:r>
              <a:rPr lang="en-US" sz="4400" dirty="0">
                <a:latin typeface="Georgia" panose="02040502050405020303" pitchFamily="18" charset="0"/>
              </a:rPr>
              <a:t>QUESTIONS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45" y="1134991"/>
            <a:ext cx="3567461" cy="4487669"/>
          </a:xfrm>
          <a:prstGeom prst="rect">
            <a:avLst/>
          </a:prstGeom>
          <a:ln w="28575">
            <a:solidFill>
              <a:schemeClr val="tx1"/>
            </a:solidFill>
          </a:ln>
        </p:spPr>
      </p:pic>
    </p:spTree>
    <p:extLst>
      <p:ext uri="{BB962C8B-B14F-4D97-AF65-F5344CB8AC3E}">
        <p14:creationId xmlns:p14="http://schemas.microsoft.com/office/powerpoint/2010/main" val="4110553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D0A084-52B4-4B75-A3AF-417C4B68FB2F}"/>
              </a:ext>
            </a:extLst>
          </p:cNvPr>
          <p:cNvSpPr>
            <a:spLocks noGrp="1"/>
          </p:cNvSpPr>
          <p:nvPr>
            <p:ph type="title"/>
          </p:nvPr>
        </p:nvSpPr>
        <p:spPr/>
        <p:txBody>
          <a:bodyPr/>
          <a:lstStyle/>
          <a:p>
            <a:r>
              <a:rPr lang="en-US" sz="6000" dirty="0">
                <a:latin typeface="Georgia" panose="02040502050405020303" pitchFamily="18" charset="0"/>
              </a:rPr>
              <a:t>Resources</a:t>
            </a:r>
          </a:p>
        </p:txBody>
      </p:sp>
      <p:sp>
        <p:nvSpPr>
          <p:cNvPr id="5" name="Content Placeholder 4">
            <a:extLst>
              <a:ext uri="{FF2B5EF4-FFF2-40B4-BE49-F238E27FC236}">
                <a16:creationId xmlns:a16="http://schemas.microsoft.com/office/drawing/2014/main" id="{EB1B7A70-9AE6-4AC0-A69C-D8D3D7AD7349}"/>
              </a:ext>
            </a:extLst>
          </p:cNvPr>
          <p:cNvSpPr>
            <a:spLocks noGrp="1"/>
          </p:cNvSpPr>
          <p:nvPr>
            <p:ph idx="1"/>
          </p:nvPr>
        </p:nvSpPr>
        <p:spPr>
          <a:xfrm>
            <a:off x="180753" y="1322000"/>
            <a:ext cx="11830493" cy="5530629"/>
          </a:xfrm>
        </p:spPr>
        <p:txBody>
          <a:bodyPr/>
          <a:lstStyle/>
          <a:p>
            <a:r>
              <a:rPr lang="en-US" sz="2000" dirty="0">
                <a:latin typeface="Georgia" panose="02040502050405020303" pitchFamily="18" charset="0"/>
              </a:rPr>
              <a:t>DEC Recommended Practices for Assessment</a:t>
            </a:r>
          </a:p>
          <a:p>
            <a:pPr marL="0" indent="0">
              <a:buNone/>
            </a:pPr>
            <a:r>
              <a:rPr lang="en-US" sz="2000" dirty="0">
                <a:latin typeface="Georgia" panose="02040502050405020303" pitchFamily="18" charset="0"/>
                <a:hlinkClick r:id="rId3"/>
              </a:rPr>
              <a:t>http://ectacenter.org/decrp/decrp.asp</a:t>
            </a:r>
            <a:endParaRPr lang="en-US" sz="2000" dirty="0">
              <a:latin typeface="Georgia" panose="02040502050405020303" pitchFamily="18" charset="0"/>
            </a:endParaRPr>
          </a:p>
          <a:p>
            <a:r>
              <a:rPr lang="en-US" sz="2000" dirty="0">
                <a:latin typeface="Georgia" panose="02040502050405020303" pitchFamily="18" charset="0"/>
              </a:rPr>
              <a:t>Family Guided Routines Based Intervention (FGRBI) </a:t>
            </a:r>
            <a:br>
              <a:rPr lang="en-US" sz="2000" dirty="0">
                <a:latin typeface="Georgia" panose="02040502050405020303" pitchFamily="18" charset="0"/>
              </a:rPr>
            </a:br>
            <a:r>
              <a:rPr lang="en-US" sz="2000" dirty="0">
                <a:latin typeface="Georgia" panose="02040502050405020303" pitchFamily="18" charset="0"/>
              </a:rPr>
              <a:t>and Caregiver Coaching</a:t>
            </a:r>
          </a:p>
          <a:p>
            <a:pPr marL="0" indent="0">
              <a:buNone/>
            </a:pPr>
            <a:r>
              <a:rPr lang="en-US" sz="2000" dirty="0">
                <a:latin typeface="Georgia" panose="02040502050405020303" pitchFamily="18" charset="0"/>
              </a:rPr>
              <a:t> </a:t>
            </a:r>
            <a:r>
              <a:rPr lang="en-US" sz="2000" dirty="0">
                <a:latin typeface="Georgia" panose="02040502050405020303" pitchFamily="18" charset="0"/>
                <a:hlinkClick r:id="rId4"/>
              </a:rPr>
              <a:t>http://fgrbi.fsu.edu/</a:t>
            </a:r>
            <a:endParaRPr lang="en-US" sz="2000" dirty="0">
              <a:latin typeface="Georgia" panose="02040502050405020303" pitchFamily="18" charset="0"/>
            </a:endParaRPr>
          </a:p>
          <a:p>
            <a:r>
              <a:rPr lang="en-US" sz="2000" dirty="0">
                <a:latin typeface="Georgia" panose="02040502050405020303" pitchFamily="18" charset="0"/>
              </a:rPr>
              <a:t>Virginia functional assessment handout</a:t>
            </a:r>
          </a:p>
          <a:p>
            <a:pPr marL="0" indent="0">
              <a:buNone/>
            </a:pPr>
            <a:r>
              <a:rPr lang="en-US" sz="2000" u="sng" dirty="0">
                <a:latin typeface="Georgia" panose="02040502050405020303" pitchFamily="18" charset="0"/>
                <a:hlinkClick r:id="rId5"/>
              </a:rPr>
              <a:t>http://www.infantva.org/documents/Functional%20Assessment%20Nov%2014%20Desicion%20Tree.pdf</a:t>
            </a:r>
            <a:endParaRPr lang="en-US" sz="2000" u="sng" dirty="0">
              <a:latin typeface="Georgia" panose="02040502050405020303" pitchFamily="18" charset="0"/>
            </a:endParaRPr>
          </a:p>
          <a:p>
            <a:r>
              <a:rPr lang="en-US" sz="2000" u="sng" dirty="0">
                <a:latin typeface="Georgia" panose="02040502050405020303" pitchFamily="18" charset="0"/>
              </a:rPr>
              <a:t>John Hopkins University School of Education: evaluation and assessment module </a:t>
            </a:r>
            <a:r>
              <a:rPr lang="en-US" sz="2000" dirty="0">
                <a:latin typeface="Georgia" panose="02040502050405020303" pitchFamily="18" charset="0"/>
              </a:rPr>
              <a:t>	</a:t>
            </a:r>
          </a:p>
          <a:p>
            <a:pPr marL="0" indent="0">
              <a:buNone/>
            </a:pPr>
            <a:r>
              <a:rPr lang="en-US" sz="2000" dirty="0">
                <a:latin typeface="Georgia" panose="02040502050405020303" pitchFamily="18" charset="0"/>
                <a:hlinkClick r:id="rId6"/>
              </a:rPr>
              <a:t>http://olms.cte.jhu.edu/olms2/135091</a:t>
            </a:r>
            <a:endParaRPr lang="en-US" sz="2000" dirty="0">
              <a:latin typeface="Georgia" panose="02040502050405020303" pitchFamily="18" charset="0"/>
            </a:endParaRPr>
          </a:p>
          <a:p>
            <a:pPr marL="0" indent="0">
              <a:buNone/>
            </a:pPr>
            <a:endParaRPr lang="en-US" sz="2000" dirty="0">
              <a:latin typeface="Georgia" panose="02040502050405020303" pitchFamily="18" charset="0"/>
            </a:endParaRPr>
          </a:p>
          <a:p>
            <a:r>
              <a:rPr lang="en-US" sz="2000" dirty="0">
                <a:latin typeface="Georgia" panose="02040502050405020303" pitchFamily="18" charset="0"/>
              </a:rPr>
              <a:t>Results Matter Video</a:t>
            </a:r>
          </a:p>
          <a:p>
            <a:pPr marL="0" indent="0">
              <a:buNone/>
            </a:pPr>
            <a:r>
              <a:rPr lang="en-US" sz="2000" dirty="0">
                <a:latin typeface="Georgia" panose="02040502050405020303" pitchFamily="18" charset="0"/>
                <a:hlinkClick r:id="rId7"/>
              </a:rPr>
              <a:t>http://www2.cde.state.co.us/media/ResultsMatter/RMSeries/AuthenticAssessInEI_SA.asp</a:t>
            </a:r>
            <a:endParaRPr lang="en-US" sz="2000" dirty="0">
              <a:latin typeface="Georgia" panose="02040502050405020303" pitchFamily="18" charset="0"/>
            </a:endParaRPr>
          </a:p>
          <a:p>
            <a:pPr marL="0" indent="0">
              <a:buNone/>
            </a:pPr>
            <a:endParaRPr lang="en-US" sz="2000" dirty="0">
              <a:latin typeface="Georgia" panose="02040502050405020303" pitchFamily="18" charset="0"/>
            </a:endParaRPr>
          </a:p>
          <a:p>
            <a:pPr marL="0" indent="0">
              <a:buNone/>
            </a:pPr>
            <a:endParaRPr lang="en-US" sz="2800" dirty="0">
              <a:latin typeface="Georgia" panose="02040502050405020303" pitchFamily="18" charset="0"/>
            </a:endParaRPr>
          </a:p>
          <a:p>
            <a:pPr marL="0" indent="0">
              <a:buNone/>
            </a:pPr>
            <a:endParaRPr lang="en-US" sz="2400" dirty="0"/>
          </a:p>
          <a:p>
            <a:pPr marL="0" indent="0">
              <a:buNone/>
            </a:pPr>
            <a:endParaRPr lang="en-US"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45E7DBF6-9D0F-47B4-B4B7-D326C23F92B5}"/>
              </a:ext>
            </a:extLst>
          </p:cNvPr>
          <p:cNvSpPr>
            <a:spLocks noGrp="1"/>
          </p:cNvSpPr>
          <p:nvPr>
            <p:ph type="sldNum" sz="quarter" idx="12"/>
          </p:nvPr>
        </p:nvSpPr>
        <p:spPr/>
        <p:txBody>
          <a:bodyPr/>
          <a:lstStyle/>
          <a:p>
            <a:pPr>
              <a:defRPr/>
            </a:pPr>
            <a:fld id="{EE4A4622-F81B-4DE7-90B4-DE704AE4FD7D}" type="slidenum">
              <a:rPr lang="en-US" smtClean="0">
                <a:solidFill>
                  <a:prstClr val="black">
                    <a:tint val="75000"/>
                  </a:prstClr>
                </a:solidFill>
              </a:rPr>
              <a:pPr>
                <a:defRPr/>
              </a:pPr>
              <a:t>45</a:t>
            </a:fld>
            <a:endParaRPr lang="en-US" dirty="0">
              <a:solidFill>
                <a:prstClr val="black">
                  <a:tint val="75000"/>
                </a:prstClr>
              </a:solidFill>
            </a:endParaRPr>
          </a:p>
        </p:txBody>
      </p:sp>
    </p:spTree>
    <p:extLst>
      <p:ext uri="{BB962C8B-B14F-4D97-AF65-F5344CB8AC3E}">
        <p14:creationId xmlns:p14="http://schemas.microsoft.com/office/powerpoint/2010/main" val="3176348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DC9E6470-0424-48E1-A1A7-703BE6E76815}"/>
              </a:ext>
            </a:extLst>
          </p:cNvPr>
          <p:cNvSpPr txBox="1">
            <a:spLocks/>
          </p:cNvSpPr>
          <p:nvPr/>
        </p:nvSpPr>
        <p:spPr>
          <a:xfrm>
            <a:off x="0" y="0"/>
            <a:ext cx="12192000" cy="2743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latin typeface="Georgia" panose="02040502050405020303" pitchFamily="18" charset="0"/>
                <a:cs typeface="Arial" panose="020B0604020202020204" pitchFamily="34" charset="0"/>
              </a:rPr>
              <a:t>References</a:t>
            </a:r>
          </a:p>
          <a:p>
            <a:pPr marL="0" indent="0">
              <a:buFont typeface="Arial" panose="020B0604020202020204" pitchFamily="34" charset="0"/>
              <a:buNone/>
            </a:pPr>
            <a:endParaRPr lang="en-US" sz="2400" dirty="0">
              <a:solidFill>
                <a:schemeClr val="accent4">
                  <a:lumMod val="50000"/>
                </a:schemeClr>
              </a:solidFill>
              <a:latin typeface="Arial" panose="020B0604020202020204" pitchFamily="34" charset="0"/>
              <a:cs typeface="Arial" panose="020B0604020202020204" pitchFamily="34" charset="0"/>
            </a:endParaRPr>
          </a:p>
          <a:p>
            <a:pPr>
              <a:spcBef>
                <a:spcPts val="0"/>
              </a:spcBef>
              <a:spcAft>
                <a:spcPts val="1200"/>
              </a:spcAft>
            </a:pPr>
            <a:r>
              <a:rPr lang="en-US" sz="2400" dirty="0">
                <a:latin typeface="Georgia" panose="02040502050405020303" pitchFamily="18" charset="0"/>
                <a:ea typeface="Calibri"/>
                <a:cs typeface="Arial" panose="020B0604020202020204" pitchFamily="34" charset="0"/>
              </a:rPr>
              <a:t>Kent State University Early Intervention in Natural Environments Community of Practice (n.d). </a:t>
            </a:r>
            <a:r>
              <a:rPr lang="en-US" sz="2400" i="1" dirty="0">
                <a:latin typeface="Georgia" panose="02040502050405020303" pitchFamily="18" charset="0"/>
                <a:ea typeface="Calibri"/>
                <a:cs typeface="Arial" panose="020B0604020202020204" pitchFamily="34" charset="0"/>
              </a:rPr>
              <a:t>Ohio Early Intervention Community of Practice</a:t>
            </a:r>
            <a:r>
              <a:rPr lang="en-US" sz="2400" dirty="0">
                <a:latin typeface="Georgia" panose="02040502050405020303" pitchFamily="18" charset="0"/>
                <a:ea typeface="Calibri"/>
                <a:cs typeface="Arial" panose="020B0604020202020204" pitchFamily="34" charset="0"/>
              </a:rPr>
              <a:t>. Retrieved from </a:t>
            </a:r>
            <a:r>
              <a:rPr lang="en-US" sz="2400" u="sng" dirty="0">
                <a:latin typeface="Georgia" panose="02040502050405020303" pitchFamily="18" charset="0"/>
                <a:ea typeface="Calibri"/>
                <a:cs typeface="Arial" panose="020B0604020202020204" pitchFamily="34" charset="0"/>
                <a:hlinkClick r:id="rId2"/>
              </a:rPr>
              <a:t>http://ohioeicommunityofpractice.weebly.com/</a:t>
            </a:r>
            <a:endParaRPr lang="en-US" sz="2400" dirty="0">
              <a:latin typeface="Georgia" panose="02040502050405020303" pitchFamily="18" charset="0"/>
              <a:ea typeface="Calibri"/>
              <a:cs typeface="Arial" panose="020B0604020202020204" pitchFamily="34" charset="0"/>
            </a:endParaRPr>
          </a:p>
          <a:p>
            <a:r>
              <a:rPr lang="en-US" sz="2400" dirty="0">
                <a:latin typeface="Georgia" panose="02040502050405020303" pitchFamily="18" charset="0"/>
                <a:cs typeface="Arial" panose="020B0604020202020204" pitchFamily="34" charset="0"/>
              </a:rPr>
              <a:t>McWilliam, R.A. (2010) Assessing families’ needs with the routines-based interview. In R. A. McWilliam (Ed) </a:t>
            </a:r>
            <a:r>
              <a:rPr lang="en-US" sz="2400" i="1" dirty="0">
                <a:latin typeface="Georgia" panose="02040502050405020303" pitchFamily="18" charset="0"/>
                <a:cs typeface="Arial" panose="020B0604020202020204" pitchFamily="34" charset="0"/>
              </a:rPr>
              <a:t>Working with Families of Young Children With Special Needs</a:t>
            </a:r>
            <a:r>
              <a:rPr lang="en-US" sz="2400" dirty="0">
                <a:latin typeface="Georgia" panose="02040502050405020303" pitchFamily="18" charset="0"/>
                <a:cs typeface="Arial" panose="020B0604020202020204" pitchFamily="34" charset="0"/>
              </a:rPr>
              <a:t> (pp. 27-(43) New York: Guildford Press.</a:t>
            </a:r>
          </a:p>
          <a:p>
            <a:endParaRPr lang="en-US" sz="2400" dirty="0">
              <a:latin typeface="Georgia" panose="02040502050405020303" pitchFamily="18" charset="0"/>
              <a:cs typeface="Arial" panose="020B0604020202020204" pitchFamily="34" charset="0"/>
            </a:endParaRPr>
          </a:p>
          <a:p>
            <a:r>
              <a:rPr lang="en-US" sz="2400" dirty="0">
                <a:latin typeface="Georgia" panose="02040502050405020303" pitchFamily="18" charset="0"/>
                <a:cs typeface="Arial" panose="020B0604020202020204" pitchFamily="34" charset="0"/>
              </a:rPr>
              <a:t>McWilliam, R. A. (Ed.) (2010) </a:t>
            </a:r>
            <a:r>
              <a:rPr lang="en-US" sz="2400" i="1" dirty="0">
                <a:latin typeface="Georgia" panose="02040502050405020303" pitchFamily="18" charset="0"/>
                <a:cs typeface="Arial" panose="020B0604020202020204" pitchFamily="34" charset="0"/>
              </a:rPr>
              <a:t>Routines-Based Early Intervention: Supporting Young Children and their families. Baltimore</a:t>
            </a:r>
            <a:r>
              <a:rPr lang="en-US" sz="2400" dirty="0">
                <a:latin typeface="Georgia" panose="02040502050405020303" pitchFamily="18" charset="0"/>
                <a:cs typeface="Arial" panose="020B0604020202020204" pitchFamily="34" charset="0"/>
              </a:rPr>
              <a:t>: Paul H. Brooks Publishing.</a:t>
            </a:r>
          </a:p>
          <a:p>
            <a:endParaRPr lang="en-US" sz="2400" dirty="0">
              <a:latin typeface="Georgia" panose="02040502050405020303" pitchFamily="18" charset="0"/>
              <a:cs typeface="Arial" panose="020B0604020202020204" pitchFamily="34" charset="0"/>
            </a:endParaRPr>
          </a:p>
          <a:p>
            <a:r>
              <a:rPr lang="en-US" sz="2400" dirty="0">
                <a:latin typeface="Georgia" panose="02040502050405020303" pitchFamily="18" charset="0"/>
                <a:cs typeface="Arial" panose="020B0604020202020204" pitchFamily="34" charset="0"/>
              </a:rPr>
              <a:t>Pretti-Frontczak, K., Grisham-Brown, J., Hall, A., Rutland, J &amp; Pfeiffer-Fiala, C (2010, November). Authentic assessment for planning intentional instruction in blended early childhood settings (PowerPoint Slides). Paper presented at the Division of Early Childhood Annual Conference for Young Children with Special Needs, Kansas City, Missouri.</a:t>
            </a:r>
          </a:p>
        </p:txBody>
      </p:sp>
    </p:spTree>
    <p:extLst>
      <p:ext uri="{BB962C8B-B14F-4D97-AF65-F5344CB8AC3E}">
        <p14:creationId xmlns:p14="http://schemas.microsoft.com/office/powerpoint/2010/main" val="2285708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BD39F6C-9EB1-4B7D-9B10-04528852899D}" type="slidenum">
              <a:rPr lang="en-US"/>
              <a:pPr>
                <a:defRPr/>
              </a:pPr>
              <a:t>47</a:t>
            </a:fld>
            <a:endParaRPr lang="en-US" dirty="0"/>
          </a:p>
        </p:txBody>
      </p:sp>
      <p:sp>
        <p:nvSpPr>
          <p:cNvPr id="6" name="Title 5"/>
          <p:cNvSpPr>
            <a:spLocks noGrp="1"/>
          </p:cNvSpPr>
          <p:nvPr>
            <p:ph type="title" idx="4294967295"/>
          </p:nvPr>
        </p:nvSpPr>
        <p:spPr>
          <a:xfrm>
            <a:off x="1819275" y="831846"/>
            <a:ext cx="8162925" cy="762000"/>
          </a:xfrm>
        </p:spPr>
        <p:txBody>
          <a:bodyPr>
            <a:noAutofit/>
          </a:bodyPr>
          <a:lstStyle/>
          <a:p>
            <a:pPr algn="ctr"/>
            <a:r>
              <a:rPr lang="en-US" sz="6000" i="0" dirty="0">
                <a:solidFill>
                  <a:schemeClr val="tx1"/>
                </a:solidFill>
                <a:effectLst/>
                <a:latin typeface="Georgia" panose="02040502050405020303" pitchFamily="18" charset="0"/>
              </a:rPr>
              <a:t>Thank you!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44" y="5631490"/>
            <a:ext cx="5312482" cy="886469"/>
          </a:xfrm>
          <a:prstGeom prst="rect">
            <a:avLst/>
          </a:prstGeom>
          <a:ln w="15875">
            <a:solidFill>
              <a:schemeClr val="bg1">
                <a:lumMod val="50000"/>
              </a:schemeClr>
            </a:solidFill>
          </a:ln>
        </p:spPr>
      </p:pic>
      <p:pic>
        <p:nvPicPr>
          <p:cNvPr id="8" name="Picture 7">
            <a:extLst>
              <a:ext uri="{FF2B5EF4-FFF2-40B4-BE49-F238E27FC236}">
                <a16:creationId xmlns:a16="http://schemas.microsoft.com/office/drawing/2014/main" id="{8B84FE18-13A7-4FFA-B8C1-93FDEF007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26" y="5028646"/>
            <a:ext cx="3322674" cy="1669644"/>
          </a:xfrm>
          <a:prstGeom prst="rect">
            <a:avLst/>
          </a:prstGeom>
          <a:ln w="28575">
            <a:solidFill>
              <a:schemeClr val="tx1"/>
            </a:solidFill>
          </a:ln>
        </p:spPr>
      </p:pic>
      <p:sp>
        <p:nvSpPr>
          <p:cNvPr id="10" name="TextBox 9">
            <a:extLst>
              <a:ext uri="{FF2B5EF4-FFF2-40B4-BE49-F238E27FC236}">
                <a16:creationId xmlns:a16="http://schemas.microsoft.com/office/drawing/2014/main" id="{75BB7F97-1ACA-438B-926F-358320A938DE}"/>
              </a:ext>
            </a:extLst>
          </p:cNvPr>
          <p:cNvSpPr txBox="1"/>
          <p:nvPr/>
        </p:nvSpPr>
        <p:spPr>
          <a:xfrm>
            <a:off x="577956" y="2501491"/>
            <a:ext cx="11224184" cy="2185214"/>
          </a:xfrm>
          <a:prstGeom prst="rect">
            <a:avLst/>
          </a:prstGeom>
          <a:noFill/>
        </p:spPr>
        <p:txBody>
          <a:bodyPr wrap="square" rtlCol="0">
            <a:spAutoFit/>
          </a:bodyPr>
          <a:lstStyle/>
          <a:p>
            <a:r>
              <a:rPr lang="en-US" sz="2000" dirty="0">
                <a:latin typeface="Georgia" panose="02040502050405020303" pitchFamily="18" charset="0"/>
              </a:rPr>
              <a:t>             </a:t>
            </a:r>
            <a:r>
              <a:rPr lang="en-US" sz="2800" dirty="0">
                <a:latin typeface="Georgia" panose="02040502050405020303" pitchFamily="18" charset="0"/>
              </a:rPr>
              <a:t>Karen Kincaid			     	  Tiffany Madden</a:t>
            </a:r>
          </a:p>
          <a:p>
            <a:r>
              <a:rPr lang="en-US" sz="2800" dirty="0">
                <a:latin typeface="Georgia" panose="02040502050405020303" pitchFamily="18" charset="0"/>
              </a:rPr>
              <a:t>   EI Program Consultant                 	       EI Program Consultant</a:t>
            </a:r>
          </a:p>
          <a:p>
            <a:r>
              <a:rPr lang="en-US" sz="2800" dirty="0">
                <a:latin typeface="Georgia" panose="02040502050405020303" pitchFamily="18" charset="0"/>
                <a:hlinkClick r:id="rId5"/>
              </a:rPr>
              <a:t>Karen.Kincaid@dodd.ohio.gov</a:t>
            </a:r>
            <a:r>
              <a:rPr lang="en-US" sz="2800" dirty="0">
                <a:latin typeface="Georgia" panose="02040502050405020303" pitchFamily="18" charset="0"/>
              </a:rPr>
              <a:t>	 </a:t>
            </a:r>
            <a:r>
              <a:rPr lang="en-US" sz="2800" dirty="0">
                <a:latin typeface="Georgia" panose="02040502050405020303" pitchFamily="18" charset="0"/>
                <a:hlinkClick r:id="rId6"/>
              </a:rPr>
              <a:t> Tiffany.Madden@dodd.ohio.gov</a:t>
            </a:r>
            <a:endParaRPr lang="en-US" sz="2800" dirty="0">
              <a:latin typeface="Georgia" panose="02040502050405020303" pitchFamily="18" charset="0"/>
            </a:endParaRPr>
          </a:p>
          <a:p>
            <a:endParaRPr lang="en-US" sz="2000" dirty="0">
              <a:latin typeface="Georgia" panose="02040502050405020303" pitchFamily="18" charset="0"/>
            </a:endParaRPr>
          </a:p>
          <a:p>
            <a:endParaRPr lang="en-US" sz="3200" dirty="0">
              <a:latin typeface="Georgia" panose="02040502050405020303" pitchFamily="18" charset="0"/>
            </a:endParaRPr>
          </a:p>
        </p:txBody>
      </p:sp>
    </p:spTree>
    <p:extLst>
      <p:ext uri="{BB962C8B-B14F-4D97-AF65-F5344CB8AC3E}">
        <p14:creationId xmlns:p14="http://schemas.microsoft.com/office/powerpoint/2010/main" val="2293479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8EE31542-7B52-482F-BFD8-9518F975F146}" type="slidenum">
              <a:rPr lang="en-US">
                <a:solidFill>
                  <a:prstClr val="black">
                    <a:tint val="75000"/>
                  </a:prstClr>
                </a:solidFill>
                <a:latin typeface="Calibri"/>
              </a:rPr>
              <a:pPr>
                <a:defRPr/>
              </a:pPr>
              <a:t>5</a:t>
            </a:fld>
            <a:endParaRPr lang="en-US" dirty="0">
              <a:solidFill>
                <a:prstClr val="black">
                  <a:tint val="75000"/>
                </a:prstClr>
              </a:solidFill>
              <a:latin typeface="Calibri"/>
            </a:endParaRPr>
          </a:p>
        </p:txBody>
      </p:sp>
      <p:sp>
        <p:nvSpPr>
          <p:cNvPr id="2" name="Title 1"/>
          <p:cNvSpPr>
            <a:spLocks noGrp="1"/>
          </p:cNvSpPr>
          <p:nvPr>
            <p:ph type="title" idx="4294967295"/>
          </p:nvPr>
        </p:nvSpPr>
        <p:spPr>
          <a:xfrm>
            <a:off x="571795" y="14874"/>
            <a:ext cx="10972800" cy="1143000"/>
          </a:xfrm>
        </p:spPr>
        <p:txBody>
          <a:bodyPr/>
          <a:lstStyle/>
          <a:p>
            <a:r>
              <a:rPr lang="en-US" sz="6600" dirty="0">
                <a:latin typeface="Georgia" panose="02040502050405020303" pitchFamily="18" charset="0"/>
              </a:rPr>
              <a:t>Eligibility</a:t>
            </a:r>
            <a:endParaRPr lang="en-US" sz="66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348" y="1157874"/>
            <a:ext cx="8477694" cy="545824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275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92383" y="338433"/>
            <a:ext cx="9705861"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4000" dirty="0">
                <a:solidFill>
                  <a:schemeClr val="tx1"/>
                </a:solidFill>
                <a:latin typeface="Georgia" panose="02040502050405020303" pitchFamily="18" charset="0"/>
                <a:cs typeface="Arial"/>
              </a:rPr>
              <a:t>EARLY INTERVENTION REGULATIONS &amp; RULES</a:t>
            </a:r>
          </a:p>
        </p:txBody>
      </p:sp>
      <p:sp>
        <p:nvSpPr>
          <p:cNvPr id="5" name="Content Placeholder 2"/>
          <p:cNvSpPr txBox="1">
            <a:spLocks/>
          </p:cNvSpPr>
          <p:nvPr/>
        </p:nvSpPr>
        <p:spPr>
          <a:xfrm>
            <a:off x="958467" y="2099734"/>
            <a:ext cx="10631021" cy="430106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ctr">
              <a:buNone/>
            </a:pPr>
            <a:r>
              <a:rPr lang="en-US" sz="3200" b="1" dirty="0">
                <a:solidFill>
                  <a:srgbClr val="346984"/>
                </a:solidFill>
                <a:latin typeface="Georgia" panose="02040502050405020303" pitchFamily="18" charset="0"/>
              </a:rPr>
              <a:t>3701-8-01 </a:t>
            </a:r>
            <a:r>
              <a:rPr lang="en-US" sz="3200" b="1" dirty="0">
                <a:latin typeface="Georgia" panose="02040502050405020303" pitchFamily="18" charset="0"/>
              </a:rPr>
              <a:t>(Ohio Administrative Code</a:t>
            </a:r>
            <a:r>
              <a:rPr lang="en-US" sz="2400" b="1" dirty="0">
                <a:latin typeface="Georgia" panose="02040502050405020303" pitchFamily="18" charset="0"/>
              </a:rPr>
              <a:t>)</a:t>
            </a:r>
            <a:endParaRPr lang="en-US" sz="2400" dirty="0">
              <a:latin typeface="Georgia" panose="02040502050405020303" pitchFamily="18" charset="0"/>
            </a:endParaRPr>
          </a:p>
          <a:p>
            <a:pPr marL="411480" lvl="1" indent="0">
              <a:buNone/>
            </a:pPr>
            <a:endParaRPr lang="en-US" sz="2400" dirty="0">
              <a:latin typeface="Georgia" panose="02040502050405020303" pitchFamily="18" charset="0"/>
            </a:endParaRPr>
          </a:p>
          <a:p>
            <a:pPr marL="411480" lvl="1" indent="0">
              <a:buNone/>
            </a:pPr>
            <a:r>
              <a:rPr lang="en-US" sz="3200" dirty="0">
                <a:latin typeface="Georgia" panose="02040502050405020303" pitchFamily="18" charset="0"/>
              </a:rPr>
              <a:t>(B) "</a:t>
            </a:r>
            <a:r>
              <a:rPr lang="en-US" sz="3200" u="sng" dirty="0">
                <a:latin typeface="Georgia" panose="02040502050405020303" pitchFamily="18" charset="0"/>
              </a:rPr>
              <a:t>Assessment"</a:t>
            </a:r>
            <a:r>
              <a:rPr lang="en-US" sz="3200" dirty="0">
                <a:latin typeface="Georgia" panose="02040502050405020303" pitchFamily="18" charset="0"/>
              </a:rPr>
              <a:t> as it applies to early intervention means the ongoing procedures used by qualified personnel to identify the child's unique strengths and needs and the early intervention services appropriate to meet those needs.</a:t>
            </a:r>
          </a:p>
          <a:p>
            <a:pPr marL="114300" indent="0">
              <a:buNone/>
            </a:pPr>
            <a:endParaRPr lang="en-US" dirty="0">
              <a:latin typeface="Arial"/>
              <a:cs typeface="Arial"/>
            </a:endParaRPr>
          </a:p>
        </p:txBody>
      </p:sp>
    </p:spTree>
    <p:extLst>
      <p:ext uri="{BB962C8B-B14F-4D97-AF65-F5344CB8AC3E}">
        <p14:creationId xmlns:p14="http://schemas.microsoft.com/office/powerpoint/2010/main" val="116919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B83AD3-A23B-4DDE-B160-C66482EF5710}"/>
              </a:ext>
            </a:extLst>
          </p:cNvPr>
          <p:cNvSpPr/>
          <p:nvPr/>
        </p:nvSpPr>
        <p:spPr>
          <a:xfrm>
            <a:off x="140480" y="230940"/>
            <a:ext cx="3155611" cy="6382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latin typeface="Georgia" panose="02040502050405020303" pitchFamily="18" charset="0"/>
            </a:endParaRPr>
          </a:p>
        </p:txBody>
      </p:sp>
      <p:sp>
        <p:nvSpPr>
          <p:cNvPr id="6" name="TextBox 5">
            <a:extLst>
              <a:ext uri="{FF2B5EF4-FFF2-40B4-BE49-F238E27FC236}">
                <a16:creationId xmlns:a16="http://schemas.microsoft.com/office/drawing/2014/main" id="{1E93BE55-CA82-4AA9-A89D-86416E193168}"/>
              </a:ext>
            </a:extLst>
          </p:cNvPr>
          <p:cNvSpPr txBox="1"/>
          <p:nvPr/>
        </p:nvSpPr>
        <p:spPr>
          <a:xfrm>
            <a:off x="272258" y="230941"/>
            <a:ext cx="2892056" cy="1815882"/>
          </a:xfrm>
          <a:prstGeom prst="rect">
            <a:avLst/>
          </a:prstGeom>
          <a:noFill/>
        </p:spPr>
        <p:txBody>
          <a:bodyPr wrap="square" rtlCol="0">
            <a:spAutoFit/>
          </a:bodyPr>
          <a:lstStyle/>
          <a:p>
            <a:pPr algn="ctr"/>
            <a:r>
              <a:rPr lang="en-US" sz="2800" dirty="0">
                <a:latin typeface="Georgia" panose="02040502050405020303" pitchFamily="18" charset="0"/>
              </a:rPr>
              <a:t>Early Intervention Regulations and Rules</a:t>
            </a:r>
          </a:p>
        </p:txBody>
      </p:sp>
      <p:sp>
        <p:nvSpPr>
          <p:cNvPr id="7" name="TextBox 6">
            <a:extLst>
              <a:ext uri="{FF2B5EF4-FFF2-40B4-BE49-F238E27FC236}">
                <a16:creationId xmlns:a16="http://schemas.microsoft.com/office/drawing/2014/main" id="{B5392B24-6682-49A5-BB28-E92FA88F7B81}"/>
              </a:ext>
            </a:extLst>
          </p:cNvPr>
          <p:cNvSpPr txBox="1"/>
          <p:nvPr/>
        </p:nvSpPr>
        <p:spPr>
          <a:xfrm>
            <a:off x="140480" y="5611459"/>
            <a:ext cx="3155611" cy="646331"/>
          </a:xfrm>
          <a:prstGeom prst="rect">
            <a:avLst/>
          </a:prstGeom>
          <a:noFill/>
        </p:spPr>
        <p:txBody>
          <a:bodyPr wrap="square" rtlCol="0">
            <a:spAutoFit/>
          </a:bodyPr>
          <a:lstStyle/>
          <a:p>
            <a:pPr algn="ctr"/>
            <a:r>
              <a:rPr lang="en-US" dirty="0">
                <a:latin typeface="Georgia" panose="02040502050405020303" pitchFamily="18" charset="0"/>
              </a:rPr>
              <a:t>3701-8-01  Definitions</a:t>
            </a:r>
          </a:p>
          <a:p>
            <a:pPr algn="ctr"/>
            <a:r>
              <a:rPr lang="en-US" dirty="0">
                <a:latin typeface="Georgia" panose="02040502050405020303" pitchFamily="18" charset="0"/>
              </a:rPr>
              <a:t>(Ohio Administrative Code)</a:t>
            </a:r>
          </a:p>
        </p:txBody>
      </p:sp>
      <p:sp>
        <p:nvSpPr>
          <p:cNvPr id="8" name="Rectangle 7">
            <a:extLst>
              <a:ext uri="{FF2B5EF4-FFF2-40B4-BE49-F238E27FC236}">
                <a16:creationId xmlns:a16="http://schemas.microsoft.com/office/drawing/2014/main" id="{FA7EC018-ED4C-42C0-9AE5-6BC02BBA8008}"/>
              </a:ext>
            </a:extLst>
          </p:cNvPr>
          <p:cNvSpPr/>
          <p:nvPr/>
        </p:nvSpPr>
        <p:spPr>
          <a:xfrm>
            <a:off x="5857649" y="467832"/>
            <a:ext cx="5157681" cy="2317196"/>
          </a:xfrm>
          <a:prstGeom prst="rect">
            <a:avLst/>
          </a:prstGeom>
          <a:solidFill>
            <a:srgbClr val="ECA4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arenBoth"/>
            </a:pPr>
            <a:r>
              <a:rPr lang="en-US" sz="4000" dirty="0">
                <a:latin typeface="Georgia" panose="02040502050405020303" pitchFamily="18" charset="0"/>
              </a:rPr>
              <a:t>Child Assessment</a:t>
            </a:r>
          </a:p>
          <a:p>
            <a:pPr algn="ctr"/>
            <a:r>
              <a:rPr lang="en-US" sz="4000" dirty="0">
                <a:solidFill>
                  <a:schemeClr val="tx1"/>
                </a:solidFill>
                <a:latin typeface="Georgia" panose="02040502050405020303" pitchFamily="18" charset="0"/>
              </a:rPr>
              <a:t>Mandatory</a:t>
            </a:r>
          </a:p>
        </p:txBody>
      </p:sp>
      <p:sp>
        <p:nvSpPr>
          <p:cNvPr id="10" name="Rectangle 9">
            <a:extLst>
              <a:ext uri="{FF2B5EF4-FFF2-40B4-BE49-F238E27FC236}">
                <a16:creationId xmlns:a16="http://schemas.microsoft.com/office/drawing/2014/main" id="{6BB317E0-A6CA-46DB-8484-9E45FC0AE4BF}"/>
              </a:ext>
            </a:extLst>
          </p:cNvPr>
          <p:cNvSpPr/>
          <p:nvPr/>
        </p:nvSpPr>
        <p:spPr>
          <a:xfrm>
            <a:off x="5857649" y="3940594"/>
            <a:ext cx="5103628" cy="2317196"/>
          </a:xfrm>
          <a:prstGeom prst="rect">
            <a:avLst/>
          </a:prstGeom>
          <a:solidFill>
            <a:srgbClr val="ECA4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eorgia" panose="02040502050405020303" pitchFamily="18" charset="0"/>
              </a:rPr>
              <a:t>(2) Family-directed assessment</a:t>
            </a:r>
          </a:p>
          <a:p>
            <a:pPr algn="ctr"/>
            <a:r>
              <a:rPr lang="en-US" sz="4000" dirty="0">
                <a:solidFill>
                  <a:schemeClr val="tx1"/>
                </a:solidFill>
                <a:latin typeface="Georgia" panose="02040502050405020303" pitchFamily="18" charset="0"/>
              </a:rPr>
              <a:t>Voluntary</a:t>
            </a:r>
          </a:p>
        </p:txBody>
      </p:sp>
      <p:sp>
        <p:nvSpPr>
          <p:cNvPr id="12" name="TextBox 11">
            <a:extLst>
              <a:ext uri="{FF2B5EF4-FFF2-40B4-BE49-F238E27FC236}">
                <a16:creationId xmlns:a16="http://schemas.microsoft.com/office/drawing/2014/main" id="{B5D8A874-D821-4110-AA20-6DEB839B4B3A}"/>
              </a:ext>
            </a:extLst>
          </p:cNvPr>
          <p:cNvSpPr txBox="1"/>
          <p:nvPr/>
        </p:nvSpPr>
        <p:spPr>
          <a:xfrm>
            <a:off x="272258" y="3167421"/>
            <a:ext cx="2892056" cy="1323439"/>
          </a:xfrm>
          <a:prstGeom prst="rect">
            <a:avLst/>
          </a:prstGeom>
          <a:noFill/>
        </p:spPr>
        <p:txBody>
          <a:bodyPr wrap="square" rtlCol="0">
            <a:spAutoFit/>
          </a:bodyPr>
          <a:lstStyle/>
          <a:p>
            <a:r>
              <a:rPr lang="en-US" sz="4000" dirty="0">
                <a:solidFill>
                  <a:schemeClr val="bg1"/>
                </a:solidFill>
                <a:latin typeface="Georgia" panose="02040502050405020303" pitchFamily="18" charset="0"/>
              </a:rPr>
              <a:t>Assessment Procedures</a:t>
            </a:r>
          </a:p>
        </p:txBody>
      </p:sp>
    </p:spTree>
    <p:extLst>
      <p:ext uri="{BB962C8B-B14F-4D97-AF65-F5344CB8AC3E}">
        <p14:creationId xmlns:p14="http://schemas.microsoft.com/office/powerpoint/2010/main" val="21684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75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7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37978-AD23-4998-8FF9-B8AF8A5B5399}"/>
              </a:ext>
            </a:extLst>
          </p:cNvPr>
          <p:cNvSpPr>
            <a:spLocks noGrp="1"/>
          </p:cNvSpPr>
          <p:nvPr>
            <p:ph type="title"/>
          </p:nvPr>
        </p:nvSpPr>
        <p:spPr>
          <a:xfrm>
            <a:off x="581245" y="-76236"/>
            <a:ext cx="10880651" cy="978195"/>
          </a:xfrm>
        </p:spPr>
        <p:txBody>
          <a:bodyPr/>
          <a:lstStyle/>
          <a:p>
            <a:r>
              <a:rPr lang="en-US" sz="3200" dirty="0">
                <a:latin typeface="Georgia" panose="02040502050405020303" pitchFamily="18" charset="0"/>
              </a:rPr>
              <a:t>Checking all the Boxes: Zola, 22 months</a:t>
            </a:r>
          </a:p>
        </p:txBody>
      </p:sp>
      <p:sp>
        <p:nvSpPr>
          <p:cNvPr id="2" name="Slide Number Placeholder 1">
            <a:extLst>
              <a:ext uri="{FF2B5EF4-FFF2-40B4-BE49-F238E27FC236}">
                <a16:creationId xmlns:a16="http://schemas.microsoft.com/office/drawing/2014/main" id="{66EBA83D-4522-400A-ACE5-2219F0110662}"/>
              </a:ext>
            </a:extLst>
          </p:cNvPr>
          <p:cNvSpPr>
            <a:spLocks noGrp="1"/>
          </p:cNvSpPr>
          <p:nvPr>
            <p:ph type="sldNum" sz="quarter" idx="12"/>
          </p:nvPr>
        </p:nvSpPr>
        <p:spPr/>
        <p:txBody>
          <a:bodyPr/>
          <a:lstStyle/>
          <a:p>
            <a:pPr>
              <a:defRPr/>
            </a:pPr>
            <a:fld id="{A45E42C2-2540-444C-8B02-E42B242E5BD5}" type="slidenum">
              <a:rPr lang="en-US" smtClean="0"/>
              <a:pPr>
                <a:defRPr/>
              </a:pPr>
              <a:t>8</a:t>
            </a:fld>
            <a:endParaRPr lang="en-US" dirty="0"/>
          </a:p>
        </p:txBody>
      </p:sp>
      <p:sp>
        <p:nvSpPr>
          <p:cNvPr id="4" name="Content Placeholder 3">
            <a:extLst>
              <a:ext uri="{FF2B5EF4-FFF2-40B4-BE49-F238E27FC236}">
                <a16:creationId xmlns:a16="http://schemas.microsoft.com/office/drawing/2014/main" id="{B45C4037-FA3B-4745-B38A-728B1A7CF772}"/>
              </a:ext>
            </a:extLst>
          </p:cNvPr>
          <p:cNvSpPr>
            <a:spLocks noGrp="1"/>
          </p:cNvSpPr>
          <p:nvPr>
            <p:ph idx="1"/>
          </p:nvPr>
        </p:nvSpPr>
        <p:spPr>
          <a:xfrm>
            <a:off x="0" y="772560"/>
            <a:ext cx="12043144" cy="6115529"/>
          </a:xfrm>
        </p:spPr>
        <p:txBody>
          <a:bodyPr/>
          <a:lstStyle/>
          <a:p>
            <a:pPr marL="0" indent="0" algn="ctr">
              <a:buNone/>
            </a:pPr>
            <a:endParaRPr lang="en-US" sz="2000" b="1" u="sng" dirty="0">
              <a:latin typeface="Georgia" panose="02040502050405020303" pitchFamily="18" charset="0"/>
            </a:endParaRPr>
          </a:p>
          <a:p>
            <a:pPr marL="0" indent="0" algn="ctr">
              <a:buNone/>
            </a:pPr>
            <a:endParaRPr lang="en-US" sz="2000" b="1" u="sng" dirty="0">
              <a:latin typeface="Georgia" panose="02040502050405020303" pitchFamily="18" charset="0"/>
            </a:endParaRPr>
          </a:p>
          <a:p>
            <a:pPr marL="0" indent="0" algn="ctr">
              <a:buNone/>
            </a:pPr>
            <a:endParaRPr lang="en-US" sz="2000" b="1" u="sng" dirty="0">
              <a:latin typeface="Georgia" panose="02040502050405020303" pitchFamily="18" charset="0"/>
            </a:endParaRPr>
          </a:p>
          <a:p>
            <a:pPr marL="0" indent="0" algn="ctr">
              <a:buNone/>
            </a:pPr>
            <a:endParaRPr lang="en-US" dirty="0"/>
          </a:p>
        </p:txBody>
      </p:sp>
      <p:pic>
        <p:nvPicPr>
          <p:cNvPr id="7" name="irc_mi" descr="Related image">
            <a:hlinkClick r:id="rId3"/>
            <a:extLst>
              <a:ext uri="{FF2B5EF4-FFF2-40B4-BE49-F238E27FC236}">
                <a16:creationId xmlns:a16="http://schemas.microsoft.com/office/drawing/2014/main" id="{4ECC3768-99ED-4465-82B6-631852ED50EE}"/>
              </a:ext>
            </a:extLst>
          </p:cNvPr>
          <p:cNvPicPr/>
          <p:nvPr/>
        </p:nvPicPr>
        <p:blipFill rotWithShape="1">
          <a:blip r:embed="rId4">
            <a:extLst>
              <a:ext uri="{28A0092B-C50C-407E-A947-70E740481C1C}">
                <a14:useLocalDpi xmlns:a14="http://schemas.microsoft.com/office/drawing/2010/main" val="0"/>
              </a:ext>
            </a:extLst>
          </a:blip>
          <a:srcRect l="5678" t="7328" r="12618"/>
          <a:stretch/>
        </p:blipFill>
        <p:spPr bwMode="auto">
          <a:xfrm>
            <a:off x="8119727" y="901959"/>
            <a:ext cx="3923414" cy="5819517"/>
          </a:xfrm>
          <a:prstGeom prst="rect">
            <a:avLst/>
          </a:prstGeom>
          <a:noFill/>
          <a:ln w="28575">
            <a:solidFill>
              <a:schemeClr val="tx1"/>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52E20B40-9A81-4385-8A6A-4F0D0322E8E0}"/>
              </a:ext>
            </a:extLst>
          </p:cNvPr>
          <p:cNvSpPr/>
          <p:nvPr/>
        </p:nvSpPr>
        <p:spPr>
          <a:xfrm>
            <a:off x="148856" y="833697"/>
            <a:ext cx="7970868" cy="5956041"/>
          </a:xfrm>
          <a:prstGeom prst="rect">
            <a:avLst/>
          </a:prstGeom>
          <a:solidFill>
            <a:srgbClr val="FD8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7B2BE7F-CB8A-4219-BA51-048131D6BC75}"/>
              </a:ext>
            </a:extLst>
          </p:cNvPr>
          <p:cNvSpPr txBox="1"/>
          <p:nvPr/>
        </p:nvSpPr>
        <p:spPr>
          <a:xfrm>
            <a:off x="212651" y="901959"/>
            <a:ext cx="7719237" cy="2677656"/>
          </a:xfrm>
          <a:prstGeom prst="rect">
            <a:avLst/>
          </a:prstGeom>
          <a:noFill/>
        </p:spPr>
        <p:txBody>
          <a:bodyPr wrap="square" rtlCol="0">
            <a:spAutoFit/>
          </a:bodyPr>
          <a:lstStyle/>
          <a:p>
            <a:pPr algn="ctr" eaLnBrk="0" fontAlgn="base" hangingPunct="0"/>
            <a:r>
              <a:rPr lang="en-US" sz="2400" b="1" u="sng" dirty="0">
                <a:latin typeface="Georgia" panose="02040502050405020303" pitchFamily="18" charset="0"/>
              </a:rPr>
              <a:t>Eligibility</a:t>
            </a:r>
            <a:r>
              <a:rPr lang="en-US" sz="2400" dirty="0">
                <a:latin typeface="Georgia" panose="02040502050405020303" pitchFamily="18" charset="0"/>
              </a:rPr>
              <a:t>:  </a:t>
            </a:r>
          </a:p>
          <a:p>
            <a:pPr algn="ctr" eaLnBrk="0" fontAlgn="base" hangingPunct="0"/>
            <a:r>
              <a:rPr lang="en-US" sz="2400" dirty="0">
                <a:latin typeface="Georgia" panose="02040502050405020303" pitchFamily="18" charset="0"/>
              </a:rPr>
              <a:t>Scores on the Bayley Scales of Infant/Toddler Development III indicate a delay in expressive communication (scaled score= 4).  Able to place pegs in pegboard, complete a simple puzzle, point to pictures in books. Sandy, Zola’s mother, reports that she uses 8 words. </a:t>
            </a:r>
          </a:p>
        </p:txBody>
      </p:sp>
      <p:sp>
        <p:nvSpPr>
          <p:cNvPr id="10" name="TextBox 9">
            <a:extLst>
              <a:ext uri="{FF2B5EF4-FFF2-40B4-BE49-F238E27FC236}">
                <a16:creationId xmlns:a16="http://schemas.microsoft.com/office/drawing/2014/main" id="{AD1C92C7-C9ED-4145-9125-FFFA5999051E}"/>
              </a:ext>
            </a:extLst>
          </p:cNvPr>
          <p:cNvSpPr txBox="1"/>
          <p:nvPr/>
        </p:nvSpPr>
        <p:spPr>
          <a:xfrm>
            <a:off x="148856" y="3934047"/>
            <a:ext cx="7804297" cy="2677656"/>
          </a:xfrm>
          <a:prstGeom prst="rect">
            <a:avLst/>
          </a:prstGeom>
          <a:noFill/>
        </p:spPr>
        <p:txBody>
          <a:bodyPr wrap="square" rtlCol="0">
            <a:spAutoFit/>
          </a:bodyPr>
          <a:lstStyle/>
          <a:p>
            <a:pPr algn="ctr" eaLnBrk="0" fontAlgn="base" hangingPunct="0"/>
            <a:endParaRPr lang="en-US" sz="2400" b="1" u="sng" dirty="0">
              <a:latin typeface="Georgia" panose="02040502050405020303" pitchFamily="18" charset="0"/>
            </a:endParaRPr>
          </a:p>
          <a:p>
            <a:pPr algn="ctr" eaLnBrk="0" fontAlgn="base" hangingPunct="0"/>
            <a:r>
              <a:rPr lang="en-US" sz="2400" b="1" u="sng" dirty="0">
                <a:latin typeface="Georgia" panose="02040502050405020303" pitchFamily="18" charset="0"/>
              </a:rPr>
              <a:t>Child Assessment/observations</a:t>
            </a:r>
            <a:r>
              <a:rPr lang="en-US" sz="2400" dirty="0">
                <a:latin typeface="Georgia" panose="02040502050405020303" pitchFamily="18" charset="0"/>
              </a:rPr>
              <a:t>:  </a:t>
            </a:r>
          </a:p>
          <a:p>
            <a:pPr algn="ctr" eaLnBrk="0" fontAlgn="base" hangingPunct="0"/>
            <a:r>
              <a:rPr lang="en-US" sz="2400" dirty="0">
                <a:latin typeface="Georgia" panose="02040502050405020303" pitchFamily="18" charset="0"/>
              </a:rPr>
              <a:t>Zola showed the assessors her toys while jabbering. She was heard saying “dada,”  “do” and “bye.”  Zola enjoyed pretending with her baby doll and followed direction to “feed the baby.”  Zola pointed to her brother when he was named and pointed to objects in the room.</a:t>
            </a:r>
          </a:p>
        </p:txBody>
      </p:sp>
    </p:spTree>
    <p:extLst>
      <p:ext uri="{BB962C8B-B14F-4D97-AF65-F5344CB8AC3E}">
        <p14:creationId xmlns:p14="http://schemas.microsoft.com/office/powerpoint/2010/main" val="1131014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37978-AD23-4998-8FF9-B8AF8A5B5399}"/>
              </a:ext>
            </a:extLst>
          </p:cNvPr>
          <p:cNvSpPr>
            <a:spLocks noGrp="1"/>
          </p:cNvSpPr>
          <p:nvPr>
            <p:ph type="title"/>
          </p:nvPr>
        </p:nvSpPr>
        <p:spPr>
          <a:xfrm>
            <a:off x="581245" y="-76236"/>
            <a:ext cx="10880651" cy="978195"/>
          </a:xfrm>
        </p:spPr>
        <p:txBody>
          <a:bodyPr/>
          <a:lstStyle/>
          <a:p>
            <a:r>
              <a:rPr lang="en-US" sz="3200" dirty="0">
                <a:latin typeface="Georgia" panose="02040502050405020303" pitchFamily="18" charset="0"/>
              </a:rPr>
              <a:t>Checking all the Boxes: Zola, 22 months</a:t>
            </a:r>
          </a:p>
        </p:txBody>
      </p:sp>
      <p:sp>
        <p:nvSpPr>
          <p:cNvPr id="2" name="Slide Number Placeholder 1">
            <a:extLst>
              <a:ext uri="{FF2B5EF4-FFF2-40B4-BE49-F238E27FC236}">
                <a16:creationId xmlns:a16="http://schemas.microsoft.com/office/drawing/2014/main" id="{66EBA83D-4522-400A-ACE5-2219F0110662}"/>
              </a:ext>
            </a:extLst>
          </p:cNvPr>
          <p:cNvSpPr>
            <a:spLocks noGrp="1"/>
          </p:cNvSpPr>
          <p:nvPr>
            <p:ph type="sldNum" sz="quarter" idx="12"/>
          </p:nvPr>
        </p:nvSpPr>
        <p:spPr/>
        <p:txBody>
          <a:bodyPr/>
          <a:lstStyle/>
          <a:p>
            <a:pPr>
              <a:defRPr/>
            </a:pPr>
            <a:fld id="{A45E42C2-2540-444C-8B02-E42B242E5BD5}" type="slidenum">
              <a:rPr lang="en-US" smtClean="0"/>
              <a:pPr>
                <a:defRPr/>
              </a:pPr>
              <a:t>9</a:t>
            </a:fld>
            <a:endParaRPr lang="en-US" dirty="0"/>
          </a:p>
        </p:txBody>
      </p:sp>
      <p:sp>
        <p:nvSpPr>
          <p:cNvPr id="4" name="Content Placeholder 3">
            <a:extLst>
              <a:ext uri="{FF2B5EF4-FFF2-40B4-BE49-F238E27FC236}">
                <a16:creationId xmlns:a16="http://schemas.microsoft.com/office/drawing/2014/main" id="{B45C4037-FA3B-4745-B38A-728B1A7CF772}"/>
              </a:ext>
            </a:extLst>
          </p:cNvPr>
          <p:cNvSpPr>
            <a:spLocks noGrp="1"/>
          </p:cNvSpPr>
          <p:nvPr>
            <p:ph idx="1"/>
          </p:nvPr>
        </p:nvSpPr>
        <p:spPr>
          <a:xfrm>
            <a:off x="0" y="772560"/>
            <a:ext cx="12043144" cy="6115529"/>
          </a:xfrm>
        </p:spPr>
        <p:txBody>
          <a:bodyPr/>
          <a:lstStyle/>
          <a:p>
            <a:endParaRPr lang="en-US" sz="2000" b="1" u="sng" dirty="0">
              <a:latin typeface="Georgia" panose="02040502050405020303" pitchFamily="18" charset="0"/>
            </a:endParaRPr>
          </a:p>
          <a:p>
            <a:pPr marL="0" indent="0" algn="ctr">
              <a:buNone/>
            </a:pPr>
            <a:endParaRPr lang="en-US" sz="2000" b="1" u="sng" dirty="0">
              <a:latin typeface="Georgia" panose="02040502050405020303" pitchFamily="18" charset="0"/>
            </a:endParaRPr>
          </a:p>
          <a:p>
            <a:pPr marL="0" indent="0">
              <a:buNone/>
            </a:pPr>
            <a:endParaRPr lang="en-US" dirty="0"/>
          </a:p>
        </p:txBody>
      </p:sp>
      <p:pic>
        <p:nvPicPr>
          <p:cNvPr id="5" name="irc_mi" descr="Related image">
            <a:hlinkClick r:id="rId3"/>
            <a:extLst>
              <a:ext uri="{FF2B5EF4-FFF2-40B4-BE49-F238E27FC236}">
                <a16:creationId xmlns:a16="http://schemas.microsoft.com/office/drawing/2014/main" id="{A296DF8F-755B-4348-8D2D-C649FCF9E1C8}"/>
              </a:ext>
            </a:extLst>
          </p:cNvPr>
          <p:cNvPicPr/>
          <p:nvPr/>
        </p:nvPicPr>
        <p:blipFill rotWithShape="1">
          <a:blip r:embed="rId4">
            <a:extLst>
              <a:ext uri="{28A0092B-C50C-407E-A947-70E740481C1C}">
                <a14:useLocalDpi xmlns:a14="http://schemas.microsoft.com/office/drawing/2010/main" val="0"/>
              </a:ext>
            </a:extLst>
          </a:blip>
          <a:srcRect l="5678" t="7328" r="12618"/>
          <a:stretch/>
        </p:blipFill>
        <p:spPr bwMode="auto">
          <a:xfrm>
            <a:off x="8119727" y="901959"/>
            <a:ext cx="3923414" cy="5819517"/>
          </a:xfrm>
          <a:prstGeom prst="rect">
            <a:avLst/>
          </a:prstGeom>
          <a:noFill/>
          <a:ln w="28575">
            <a:solidFill>
              <a:schemeClr val="tx1"/>
            </a:solid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E6ABC272-349B-4E70-8E2A-E82AF1C6E413}"/>
              </a:ext>
            </a:extLst>
          </p:cNvPr>
          <p:cNvSpPr/>
          <p:nvPr/>
        </p:nvSpPr>
        <p:spPr>
          <a:xfrm>
            <a:off x="85060" y="901959"/>
            <a:ext cx="8034667" cy="5819517"/>
          </a:xfrm>
          <a:prstGeom prst="rect">
            <a:avLst/>
          </a:prstGeom>
          <a:solidFill>
            <a:srgbClr val="FD8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E049D81-263D-4ECB-B605-8FAAC2E26370}"/>
              </a:ext>
            </a:extLst>
          </p:cNvPr>
          <p:cNvSpPr txBox="1"/>
          <p:nvPr/>
        </p:nvSpPr>
        <p:spPr>
          <a:xfrm>
            <a:off x="85060" y="1031358"/>
            <a:ext cx="7910623" cy="2677656"/>
          </a:xfrm>
          <a:prstGeom prst="rect">
            <a:avLst/>
          </a:prstGeom>
          <a:noFill/>
        </p:spPr>
        <p:txBody>
          <a:bodyPr wrap="square" rtlCol="0">
            <a:spAutoFit/>
          </a:bodyPr>
          <a:lstStyle/>
          <a:p>
            <a:pPr algn="ctr" eaLnBrk="0" fontAlgn="base" hangingPunct="0"/>
            <a:r>
              <a:rPr lang="en-US" sz="2400" b="1" u="sng" dirty="0">
                <a:latin typeface="Georgia" panose="02040502050405020303" pitchFamily="18" charset="0"/>
              </a:rPr>
              <a:t>Record Review</a:t>
            </a:r>
            <a:r>
              <a:rPr lang="en-US" sz="2400" b="1" dirty="0">
                <a:latin typeface="Georgia" panose="02040502050405020303" pitchFamily="18" charset="0"/>
              </a:rPr>
              <a:t>: </a:t>
            </a:r>
            <a:endParaRPr lang="en-US" sz="2400" dirty="0">
              <a:latin typeface="Georgia" panose="02040502050405020303" pitchFamily="18" charset="0"/>
            </a:endParaRPr>
          </a:p>
          <a:p>
            <a:pPr algn="ctr" eaLnBrk="0" fontAlgn="base" hangingPunct="0"/>
            <a:r>
              <a:rPr lang="en-US" sz="2400" b="1" dirty="0">
                <a:latin typeface="Georgia" panose="02040502050405020303" pitchFamily="18" charset="0"/>
              </a:rPr>
              <a:t> </a:t>
            </a:r>
            <a:r>
              <a:rPr lang="en-US" sz="2400" dirty="0">
                <a:latin typeface="Georgia" panose="02040502050405020303" pitchFamily="18" charset="0"/>
              </a:rPr>
              <a:t>Zola received PE tubes at 11 months of age due to chronic ear infections.  Followed by audiologist, hearing tested WNL.</a:t>
            </a:r>
          </a:p>
          <a:p>
            <a:pPr algn="ctr" eaLnBrk="0" fontAlgn="base" hangingPunct="0"/>
            <a:endParaRPr lang="en-US" sz="2400" b="1" u="sng" dirty="0">
              <a:latin typeface="Georgia" panose="02040502050405020303" pitchFamily="18" charset="0"/>
            </a:endParaRPr>
          </a:p>
          <a:p>
            <a:pPr algn="ctr" eaLnBrk="0" fontAlgn="base" hangingPunct="0"/>
            <a:r>
              <a:rPr lang="en-US" sz="2400" b="1" u="sng" dirty="0">
                <a:latin typeface="Georgia" panose="02040502050405020303" pitchFamily="18" charset="0"/>
              </a:rPr>
              <a:t>Nutrition and Vision Status</a:t>
            </a:r>
            <a:r>
              <a:rPr lang="en-US" sz="2400" b="1" dirty="0">
                <a:latin typeface="Georgia" panose="02040502050405020303" pitchFamily="18" charset="0"/>
              </a:rPr>
              <a:t>:  </a:t>
            </a:r>
            <a:endParaRPr lang="en-US" sz="2400" dirty="0">
              <a:latin typeface="Georgia" panose="02040502050405020303" pitchFamily="18" charset="0"/>
            </a:endParaRPr>
          </a:p>
          <a:p>
            <a:pPr algn="ctr" eaLnBrk="0" fontAlgn="base" hangingPunct="0"/>
            <a:r>
              <a:rPr lang="en-US" sz="2400" dirty="0">
                <a:latin typeface="Georgia" panose="02040502050405020303" pitchFamily="18" charset="0"/>
              </a:rPr>
              <a:t>Screenings indicate no concerns.</a:t>
            </a:r>
          </a:p>
        </p:txBody>
      </p:sp>
      <p:sp>
        <p:nvSpPr>
          <p:cNvPr id="9" name="TextBox 8">
            <a:extLst>
              <a:ext uri="{FF2B5EF4-FFF2-40B4-BE49-F238E27FC236}">
                <a16:creationId xmlns:a16="http://schemas.microsoft.com/office/drawing/2014/main" id="{2125EFD2-BD9C-48E8-B9F3-034D57E96A09}"/>
              </a:ext>
            </a:extLst>
          </p:cNvPr>
          <p:cNvSpPr txBox="1"/>
          <p:nvPr/>
        </p:nvSpPr>
        <p:spPr>
          <a:xfrm>
            <a:off x="85060" y="4019107"/>
            <a:ext cx="8002771" cy="3046988"/>
          </a:xfrm>
          <a:prstGeom prst="rect">
            <a:avLst/>
          </a:prstGeom>
          <a:noFill/>
        </p:spPr>
        <p:txBody>
          <a:bodyPr wrap="square" rtlCol="0">
            <a:spAutoFit/>
          </a:bodyPr>
          <a:lstStyle/>
          <a:p>
            <a:pPr algn="ctr" eaLnBrk="0" fontAlgn="base" hangingPunct="0"/>
            <a:r>
              <a:rPr lang="en-US" sz="2400" b="1" u="sng" dirty="0">
                <a:latin typeface="Georgia" panose="02040502050405020303" pitchFamily="18" charset="0"/>
              </a:rPr>
              <a:t>Family Directed Assessment</a:t>
            </a:r>
            <a:r>
              <a:rPr lang="en-US" sz="2400" b="1" dirty="0">
                <a:latin typeface="Georgia" panose="02040502050405020303" pitchFamily="18" charset="0"/>
              </a:rPr>
              <a:t>:   </a:t>
            </a:r>
            <a:endParaRPr lang="en-US" sz="2400" dirty="0">
              <a:latin typeface="Georgia" panose="02040502050405020303" pitchFamily="18" charset="0"/>
            </a:endParaRPr>
          </a:p>
          <a:p>
            <a:pPr algn="ctr" eaLnBrk="0" fontAlgn="base" hangingPunct="0"/>
            <a:r>
              <a:rPr lang="en-US" sz="2400" dirty="0">
                <a:latin typeface="Georgia" panose="02040502050405020303" pitchFamily="18" charset="0"/>
              </a:rPr>
              <a:t>Sandy shared that Zola loves being rocked to sleep.  She helps with dressing and undressing.  Zola will eat “anything.”  She plays well with others and also by herself.  Her favorite toys are her baby doll and her blocks.  Zola loves visiting.  She only gets frustrated when she is not understood. </a:t>
            </a:r>
          </a:p>
          <a:p>
            <a:pPr algn="ctr" eaLnBrk="0" fontAlgn="base" hangingPunct="0"/>
            <a:r>
              <a:rPr lang="en-US" sz="2400" dirty="0">
                <a:latin typeface="Georgia" panose="02040502050405020303" pitchFamily="18" charset="0"/>
              </a:rPr>
              <a:t> </a:t>
            </a:r>
          </a:p>
        </p:txBody>
      </p:sp>
    </p:spTree>
    <p:extLst>
      <p:ext uri="{BB962C8B-B14F-4D97-AF65-F5344CB8AC3E}">
        <p14:creationId xmlns:p14="http://schemas.microsoft.com/office/powerpoint/2010/main" val="4171736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Custom 3">
      <a:dk1>
        <a:sysClr val="windowText" lastClr="000000"/>
      </a:dk1>
      <a:lt1>
        <a:sysClr val="window" lastClr="FFFFFF"/>
      </a:lt1>
      <a:dk2>
        <a:srgbClr val="1B416C"/>
      </a:dk2>
      <a:lt2>
        <a:srgbClr val="D4E6F4"/>
      </a:lt2>
      <a:accent1>
        <a:srgbClr val="FE9B00"/>
      </a:accent1>
      <a:accent2>
        <a:srgbClr val="EF6011"/>
      </a:accent2>
      <a:accent3>
        <a:srgbClr val="3F3F3F"/>
      </a:accent3>
      <a:accent4>
        <a:srgbClr val="929292"/>
      </a:accent4>
      <a:accent5>
        <a:srgbClr val="4B5A6F"/>
      </a:accent5>
      <a:accent6>
        <a:srgbClr val="F1EEE4"/>
      </a:accent6>
      <a:hlink>
        <a:srgbClr val="3F86C3"/>
      </a:hlink>
      <a:folHlink>
        <a:srgbClr val="1B41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2479</TotalTime>
  <Words>2550</Words>
  <Application>Microsoft Office PowerPoint</Application>
  <PresentationFormat>Widescreen</PresentationFormat>
  <Paragraphs>474</Paragraphs>
  <Slides>47</Slides>
  <Notes>46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47</vt:i4>
      </vt:variant>
    </vt:vector>
  </HeadingPairs>
  <TitlesOfParts>
    <vt:vector size="61" baseType="lpstr">
      <vt:lpstr>ＭＳ Ｐゴシック</vt:lpstr>
      <vt:lpstr>ＭＳ Ｐゴシック</vt:lpstr>
      <vt:lpstr>游ゴシック</vt:lpstr>
      <vt:lpstr>Adobe Fan Heiti Std B</vt:lpstr>
      <vt:lpstr>Arial</vt:lpstr>
      <vt:lpstr>Calibri</vt:lpstr>
      <vt:lpstr>Calibri Light</vt:lpstr>
      <vt:lpstr>Georgia</vt:lpstr>
      <vt:lpstr>Serifa Std 45 Light</vt:lpstr>
      <vt:lpstr>Times New Roman</vt:lpstr>
      <vt:lpstr>Wingdings</vt:lpstr>
      <vt:lpstr>Office Theme</vt:lpstr>
      <vt:lpstr>1_Office Theme</vt:lpstr>
      <vt:lpstr>10_Office Theme</vt:lpstr>
      <vt:lpstr>PowerPoint Presentation</vt:lpstr>
      <vt:lpstr>    </vt:lpstr>
      <vt:lpstr>Objectives</vt:lpstr>
      <vt:lpstr>PowerPoint Presentation</vt:lpstr>
      <vt:lpstr>Eligibility</vt:lpstr>
      <vt:lpstr>PowerPoint Presentation</vt:lpstr>
      <vt:lpstr>PowerPoint Presentation</vt:lpstr>
      <vt:lpstr>Checking all the Boxes: Zola, 22 months</vt:lpstr>
      <vt:lpstr>Checking all the Boxes: Zola, 22 months</vt:lpstr>
      <vt:lpstr>Purpose of Family Directed Assessment</vt:lpstr>
      <vt:lpstr>Purpose of Family Directed Assessment</vt:lpstr>
      <vt:lpstr>Questions Related to Everyday Activities and Routines</vt:lpstr>
      <vt:lpstr>Questions Related to Everyday Activities and Routines</vt:lpstr>
      <vt:lpstr>Questions Related to child participation</vt:lpstr>
      <vt:lpstr>Poll question: Who conducts the family directed assessment on your team?</vt:lpstr>
      <vt:lpstr>  Poll question: Which statement best describes your assessment process? </vt:lpstr>
      <vt:lpstr>Poll question: When is the FDA typically conducted with families?   </vt:lpstr>
      <vt:lpstr>Authentic (Functional) Assessment in  Plain English:</vt:lpstr>
      <vt:lpstr>How is a Functional Assessment Performed?</vt:lpstr>
      <vt:lpstr>PowerPoint Presentation</vt:lpstr>
      <vt:lpstr>PowerPoint Presentation</vt:lpstr>
      <vt:lpstr>PowerPoint Presentation</vt:lpstr>
      <vt:lpstr>Performing The Assessment:  Assessor’s Role</vt:lpstr>
      <vt:lpstr>Ideal Evaluation and Assessment Practices adapted from the FINESS IIa, R.A. McWilliam 2012</vt:lpstr>
      <vt:lpstr>Ideal Evaluation and Assessment Practices adapted from the FINESS IIa, R.A. McWilliam 2012</vt:lpstr>
      <vt:lpstr>Poll questions</vt:lpstr>
      <vt:lpstr>Functional Assessment           IFSP Outcomes </vt:lpstr>
      <vt:lpstr>Third Word Rule</vt:lpstr>
      <vt:lpstr>PowerPoint Presentation</vt:lpstr>
      <vt:lpstr>Establishing Criteria</vt:lpstr>
      <vt:lpstr>6-Step Criteria</vt:lpstr>
      <vt:lpstr>PowerPoint Presentation</vt:lpstr>
      <vt:lpstr>6-Step Criteria</vt:lpstr>
      <vt:lpstr>PowerPoint Presentation</vt:lpstr>
      <vt:lpstr>Steps/Activities to Meet  IFSP Outcomes</vt:lpstr>
      <vt:lpstr>PowerPoint Presentation</vt:lpstr>
      <vt:lpstr>Additional Questions</vt:lpstr>
      <vt:lpstr>Developing Steps/Activities Practice: the 7-Step Criteria </vt:lpstr>
      <vt:lpstr> Outcome: Maddie will take care of chickens by collecting their eggs. </vt:lpstr>
      <vt:lpstr>  Outcome:  Ava will look out of both sides of the car to see the holiday lights. </vt:lpstr>
      <vt:lpstr>Relationship of IFSP Outcomes to  EI Services </vt:lpstr>
      <vt:lpstr>Services to Meet Outcomes </vt:lpstr>
      <vt:lpstr>PowerPoint Presentation</vt:lpstr>
      <vt:lpstr>PowerPoint Presentation</vt:lpstr>
      <vt:lpstr>Resources</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Madden, Tiffany</dc:creator>
  <cp:lastModifiedBy>Madden, Tiffany</cp:lastModifiedBy>
  <cp:revision>172</cp:revision>
  <cp:lastPrinted>2018-02-13T15:51:06Z</cp:lastPrinted>
  <dcterms:created xsi:type="dcterms:W3CDTF">2018-02-01T13:38:04Z</dcterms:created>
  <dcterms:modified xsi:type="dcterms:W3CDTF">2018-02-23T15:49:56Z</dcterms:modified>
</cp:coreProperties>
</file>