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57" r:id="rId1"/>
  </p:sldMasterIdLst>
  <p:notesMasterIdLst>
    <p:notesMasterId r:id="rId24"/>
  </p:notesMasterIdLst>
  <p:sldIdLst>
    <p:sldId id="391" r:id="rId2"/>
    <p:sldId id="417" r:id="rId3"/>
    <p:sldId id="429" r:id="rId4"/>
    <p:sldId id="430" r:id="rId5"/>
    <p:sldId id="435" r:id="rId6"/>
    <p:sldId id="441" r:id="rId7"/>
    <p:sldId id="440" r:id="rId8"/>
    <p:sldId id="431" r:id="rId9"/>
    <p:sldId id="432" r:id="rId10"/>
    <p:sldId id="433" r:id="rId11"/>
    <p:sldId id="439" r:id="rId12"/>
    <p:sldId id="373" r:id="rId13"/>
    <p:sldId id="436" r:id="rId14"/>
    <p:sldId id="437" r:id="rId15"/>
    <p:sldId id="442" r:id="rId16"/>
    <p:sldId id="434" r:id="rId17"/>
    <p:sldId id="443" r:id="rId18"/>
    <p:sldId id="445" r:id="rId19"/>
    <p:sldId id="446" r:id="rId20"/>
    <p:sldId id="404" r:id="rId21"/>
    <p:sldId id="444" r:id="rId22"/>
    <p:sldId id="423" r:id="rId23"/>
  </p:sldIdLst>
  <p:sldSz cx="12192000" cy="6858000"/>
  <p:notesSz cx="7315200" cy="9601200"/>
  <p:embeddedFontLst>
    <p:embeddedFont>
      <p:font typeface="Wingdings 2" panose="05020102010507070707" pitchFamily="18" charset="2"/>
      <p:regular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656"/>
    <a:srgbClr val="8CB7E2"/>
    <a:srgbClr val="F7BF18"/>
    <a:srgbClr val="CCFF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3302" autoAdjust="0"/>
  </p:normalViewPr>
  <p:slideViewPr>
    <p:cSldViewPr snapToGrid="0">
      <p:cViewPr varScale="1">
        <p:scale>
          <a:sx n="60" d="100"/>
          <a:sy n="60" d="100"/>
        </p:scale>
        <p:origin x="16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AF-48C3-A8BC-E1AD7189C41E}"/>
              </c:ext>
            </c:extLst>
          </c:dPt>
          <c:dPt>
            <c:idx val="1"/>
            <c:invertIfNegative val="0"/>
            <c:bubble3D val="0"/>
            <c:spPr>
              <a:solidFill>
                <a:srgbClr val="F7BF1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1AF-48C3-A8BC-E1AD7189C41E}"/>
              </c:ext>
            </c:extLst>
          </c:dPt>
          <c:dPt>
            <c:idx val="2"/>
            <c:invertIfNegative val="0"/>
            <c:bubble3D val="0"/>
            <c:spPr>
              <a:solidFill>
                <a:srgbClr val="8CB7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61AF-48C3-A8BC-E1AD7189C41E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1AF-48C3-A8BC-E1AD7189C41E}"/>
              </c:ext>
            </c:extLst>
          </c:dPt>
          <c:dPt>
            <c:idx val="4"/>
            <c:invertIfNegative val="0"/>
            <c:bubble3D val="0"/>
            <c:spPr>
              <a:solidFill>
                <a:srgbClr val="F7BF1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1AF-48C3-A8BC-E1AD7189C41E}"/>
              </c:ext>
            </c:extLst>
          </c:dPt>
          <c:dPt>
            <c:idx val="5"/>
            <c:invertIfNegative val="0"/>
            <c:bubble3D val="0"/>
            <c:spPr>
              <a:solidFill>
                <a:srgbClr val="8CB7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1AF-48C3-A8BC-E1AD7189C41E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1AF-48C3-A8BC-E1AD7189C41E}"/>
              </c:ext>
            </c:extLst>
          </c:dPt>
          <c:dPt>
            <c:idx val="7"/>
            <c:invertIfNegative val="0"/>
            <c:bubble3D val="0"/>
            <c:spPr>
              <a:solidFill>
                <a:srgbClr val="F7BF1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1AF-48C3-A8BC-E1AD7189C41E}"/>
              </c:ext>
            </c:extLst>
          </c:dPt>
          <c:dPt>
            <c:idx val="8"/>
            <c:invertIfNegative val="0"/>
            <c:bubble3D val="0"/>
            <c:spPr>
              <a:solidFill>
                <a:srgbClr val="8CB7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61AF-48C3-A8BC-E1AD7189C41E}"/>
              </c:ext>
            </c:extLst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1AF-48C3-A8BC-E1AD7189C41E}"/>
              </c:ext>
            </c:extLst>
          </c:dPt>
          <c:dPt>
            <c:idx val="10"/>
            <c:invertIfNegative val="0"/>
            <c:bubble3D val="0"/>
            <c:spPr>
              <a:solidFill>
                <a:srgbClr val="F7BF1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1AF-48C3-A8BC-E1AD7189C41E}"/>
              </c:ext>
            </c:extLst>
          </c:dPt>
          <c:dPt>
            <c:idx val="11"/>
            <c:invertIfNegative val="0"/>
            <c:bubble3D val="0"/>
            <c:spPr>
              <a:solidFill>
                <a:srgbClr val="8CB7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1AF-48C3-A8BC-E1AD7189C41E}"/>
              </c:ext>
            </c:extLst>
          </c:dPt>
          <c:dPt>
            <c:idx val="1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1AF-48C3-A8BC-E1AD7189C41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Family or caregiver</c:v>
                </c:pt>
                <c:pt idx="1">
                  <c:v>Physician</c:v>
                </c:pt>
                <c:pt idx="2">
                  <c:v>Hospital Child Find Specialist</c:v>
                </c:pt>
                <c:pt idx="3">
                  <c:v>PCSA Form (HEA8021)</c:v>
                </c:pt>
                <c:pt idx="4">
                  <c:v>EI8045 form</c:v>
                </c:pt>
                <c:pt idx="5">
                  <c:v>Public health</c:v>
                </c:pt>
                <c:pt idx="6">
                  <c:v>Hospital</c:v>
                </c:pt>
                <c:pt idx="7">
                  <c:v>Social service agencies</c:v>
                </c:pt>
                <c:pt idx="8">
                  <c:v>OCCSN</c:v>
                </c:pt>
                <c:pt idx="9">
                  <c:v>Transferred by County Help Me Grow</c:v>
                </c:pt>
                <c:pt idx="10">
                  <c:v>Child care program</c:v>
                </c:pt>
                <c:pt idx="11">
                  <c:v>WIC</c:v>
                </c:pt>
                <c:pt idx="12">
                  <c:v>Help Me Grow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8016</c:v>
                </c:pt>
                <c:pt idx="1">
                  <c:v>7296</c:v>
                </c:pt>
                <c:pt idx="2">
                  <c:v>6787</c:v>
                </c:pt>
                <c:pt idx="3">
                  <c:v>5364</c:v>
                </c:pt>
                <c:pt idx="4">
                  <c:v>2685</c:v>
                </c:pt>
                <c:pt idx="5">
                  <c:v>2577</c:v>
                </c:pt>
                <c:pt idx="6">
                  <c:v>2439</c:v>
                </c:pt>
                <c:pt idx="7">
                  <c:v>1590</c:v>
                </c:pt>
                <c:pt idx="8">
                  <c:v>915</c:v>
                </c:pt>
                <c:pt idx="9">
                  <c:v>884</c:v>
                </c:pt>
                <c:pt idx="10">
                  <c:v>320</c:v>
                </c:pt>
                <c:pt idx="11">
                  <c:v>282</c:v>
                </c:pt>
                <c:pt idx="12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F-48C3-A8BC-E1AD7189C41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7"/>
        <c:overlap val="-27"/>
        <c:axId val="302352960"/>
        <c:axId val="302357120"/>
      </c:barChart>
      <c:catAx>
        <c:axId val="30235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357120"/>
        <c:crosses val="autoZero"/>
        <c:auto val="1"/>
        <c:lblAlgn val="ctr"/>
        <c:lblOffset val="100"/>
        <c:noMultiLvlLbl val="0"/>
      </c:catAx>
      <c:valAx>
        <c:axId val="302357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2352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accent1"/>
                </a:solidFill>
              </a:rPr>
              <a:t>EI</a:t>
            </a:r>
            <a:r>
              <a:rPr lang="en-US" baseline="0" dirty="0" smtClean="0">
                <a:solidFill>
                  <a:schemeClr val="accent1"/>
                </a:solidFill>
              </a:rPr>
              <a:t> System Referrals by Referral Source </a:t>
            </a:r>
            <a:endParaRPr lang="en-US" dirty="0">
              <a:solidFill>
                <a:schemeClr val="accent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SFY20</c:v>
                </c:pt>
              </c:strCache>
            </c:strRef>
          </c:tx>
          <c:spPr>
            <a:solidFill>
              <a:srgbClr val="F7BF18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Early Child/Childcare Program</c:v>
                </c:pt>
                <c:pt idx="1">
                  <c:v>EI 8045</c:v>
                </c:pt>
                <c:pt idx="2">
                  <c:v>Family/Friend/Caregiver</c:v>
                </c:pt>
                <c:pt idx="3">
                  <c:v>Help Me Grow</c:v>
                </c:pt>
                <c:pt idx="4">
                  <c:v>Hospital</c:v>
                </c:pt>
                <c:pt idx="5">
                  <c:v>Hospital Child Find Specialist</c:v>
                </c:pt>
                <c:pt idx="6">
                  <c:v>OCCSN</c:v>
                </c:pt>
                <c:pt idx="7">
                  <c:v>PCSA Form</c:v>
                </c:pt>
                <c:pt idx="8">
                  <c:v>Physician</c:v>
                </c:pt>
                <c:pt idx="9">
                  <c:v>Public Health</c:v>
                </c:pt>
                <c:pt idx="10">
                  <c:v>Social Service Agencies</c:v>
                </c:pt>
                <c:pt idx="11">
                  <c:v>Transferred from County HMG</c:v>
                </c:pt>
                <c:pt idx="12">
                  <c:v>WIC</c:v>
                </c:pt>
              </c:strCache>
            </c:strRef>
          </c:cat>
          <c:val>
            <c:numRef>
              <c:f>Sheet1!$B$2:$B$14</c:f>
              <c:numCache>
                <c:formatCode>#,##0</c:formatCode>
                <c:ptCount val="13"/>
                <c:pt idx="0" formatCode="General">
                  <c:v>195</c:v>
                </c:pt>
                <c:pt idx="1">
                  <c:v>1701</c:v>
                </c:pt>
                <c:pt idx="2">
                  <c:v>4461</c:v>
                </c:pt>
                <c:pt idx="3" formatCode="General">
                  <c:v>51</c:v>
                </c:pt>
                <c:pt idx="4">
                  <c:v>1552</c:v>
                </c:pt>
                <c:pt idx="5">
                  <c:v>3293</c:v>
                </c:pt>
                <c:pt idx="6" formatCode="General">
                  <c:v>219</c:v>
                </c:pt>
                <c:pt idx="7">
                  <c:v>3242</c:v>
                </c:pt>
                <c:pt idx="8">
                  <c:v>3279</c:v>
                </c:pt>
                <c:pt idx="9" formatCode="General">
                  <c:v>496</c:v>
                </c:pt>
                <c:pt idx="10" formatCode="General">
                  <c:v>747</c:v>
                </c:pt>
                <c:pt idx="11" formatCode="General">
                  <c:v>758</c:v>
                </c:pt>
                <c:pt idx="12" formatCode="General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05-4A93-B356-652C358AB00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SFY21</c:v>
                </c:pt>
              </c:strCache>
            </c:strRef>
          </c:tx>
          <c:spPr>
            <a:solidFill>
              <a:srgbClr val="8CB7E2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Early Child/Childcare Program</c:v>
                </c:pt>
                <c:pt idx="1">
                  <c:v>EI 8045</c:v>
                </c:pt>
                <c:pt idx="2">
                  <c:v>Family/Friend/Caregiver</c:v>
                </c:pt>
                <c:pt idx="3">
                  <c:v>Help Me Grow</c:v>
                </c:pt>
                <c:pt idx="4">
                  <c:v>Hospital</c:v>
                </c:pt>
                <c:pt idx="5">
                  <c:v>Hospital Child Find Specialist</c:v>
                </c:pt>
                <c:pt idx="6">
                  <c:v>OCCSN</c:v>
                </c:pt>
                <c:pt idx="7">
                  <c:v>PCSA Form</c:v>
                </c:pt>
                <c:pt idx="8">
                  <c:v>Physician</c:v>
                </c:pt>
                <c:pt idx="9">
                  <c:v>Public Health</c:v>
                </c:pt>
                <c:pt idx="10">
                  <c:v>Social Service Agencies</c:v>
                </c:pt>
                <c:pt idx="11">
                  <c:v>Transferred from County HMG</c:v>
                </c:pt>
                <c:pt idx="12">
                  <c:v>WIC</c:v>
                </c:pt>
              </c:strCache>
            </c:strRef>
          </c:cat>
          <c:val>
            <c:numRef>
              <c:f>Sheet1!$C$2:$C$14</c:f>
              <c:numCache>
                <c:formatCode>#,##0</c:formatCode>
                <c:ptCount val="13"/>
                <c:pt idx="0" formatCode="General">
                  <c:v>131</c:v>
                </c:pt>
                <c:pt idx="1">
                  <c:v>1211</c:v>
                </c:pt>
                <c:pt idx="2">
                  <c:v>3497</c:v>
                </c:pt>
                <c:pt idx="3" formatCode="General">
                  <c:v>32</c:v>
                </c:pt>
                <c:pt idx="4">
                  <c:v>1056</c:v>
                </c:pt>
                <c:pt idx="5">
                  <c:v>3122</c:v>
                </c:pt>
                <c:pt idx="6" formatCode="General">
                  <c:v>411</c:v>
                </c:pt>
                <c:pt idx="7">
                  <c:v>2641</c:v>
                </c:pt>
                <c:pt idx="8">
                  <c:v>3267</c:v>
                </c:pt>
                <c:pt idx="9">
                  <c:v>1457</c:v>
                </c:pt>
                <c:pt idx="10" formatCode="General">
                  <c:v>774</c:v>
                </c:pt>
                <c:pt idx="11" formatCode="General">
                  <c:v>326</c:v>
                </c:pt>
                <c:pt idx="12" formatCode="General">
                  <c:v>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05-4A93-B356-652C358AB00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SFY22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Early Child/Childcare Program</c:v>
                </c:pt>
                <c:pt idx="1">
                  <c:v>EI 8045</c:v>
                </c:pt>
                <c:pt idx="2">
                  <c:v>Family/Friend/Caregiver</c:v>
                </c:pt>
                <c:pt idx="3">
                  <c:v>Help Me Grow</c:v>
                </c:pt>
                <c:pt idx="4">
                  <c:v>Hospital</c:v>
                </c:pt>
                <c:pt idx="5">
                  <c:v>Hospital Child Find Specialist</c:v>
                </c:pt>
                <c:pt idx="6">
                  <c:v>OCCSN</c:v>
                </c:pt>
                <c:pt idx="7">
                  <c:v>PCSA Form</c:v>
                </c:pt>
                <c:pt idx="8">
                  <c:v>Physician</c:v>
                </c:pt>
                <c:pt idx="9">
                  <c:v>Public Health</c:v>
                </c:pt>
                <c:pt idx="10">
                  <c:v>Social Service Agencies</c:v>
                </c:pt>
                <c:pt idx="11">
                  <c:v>Transferred from County HMG</c:v>
                </c:pt>
                <c:pt idx="12">
                  <c:v>WIC</c:v>
                </c:pt>
              </c:strCache>
            </c:strRef>
          </c:cat>
          <c:val>
            <c:numRef>
              <c:f>Sheet1!$D$2:$D$14</c:f>
              <c:numCache>
                <c:formatCode>#,##0</c:formatCode>
                <c:ptCount val="13"/>
                <c:pt idx="0" formatCode="General">
                  <c:v>205</c:v>
                </c:pt>
                <c:pt idx="1">
                  <c:v>1465</c:v>
                </c:pt>
                <c:pt idx="2">
                  <c:v>4419</c:v>
                </c:pt>
                <c:pt idx="3" formatCode="General">
                  <c:v>5</c:v>
                </c:pt>
                <c:pt idx="4">
                  <c:v>1268</c:v>
                </c:pt>
                <c:pt idx="5">
                  <c:v>4231</c:v>
                </c:pt>
                <c:pt idx="6" formatCode="General">
                  <c:v>371</c:v>
                </c:pt>
                <c:pt idx="7">
                  <c:v>2372</c:v>
                </c:pt>
                <c:pt idx="8">
                  <c:v>4020</c:v>
                </c:pt>
                <c:pt idx="9">
                  <c:v>1055</c:v>
                </c:pt>
                <c:pt idx="10" formatCode="General">
                  <c:v>729</c:v>
                </c:pt>
                <c:pt idx="11" formatCode="General">
                  <c:v>376</c:v>
                </c:pt>
                <c:pt idx="12" formatCode="General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05-4A93-B356-652C358AB0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49520832"/>
        <c:axId val="1649529568"/>
      </c:barChart>
      <c:catAx>
        <c:axId val="164952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9529568"/>
        <c:crosses val="autoZero"/>
        <c:auto val="1"/>
        <c:lblAlgn val="ctr"/>
        <c:lblOffset val="100"/>
        <c:noMultiLvlLbl val="0"/>
      </c:catAx>
      <c:valAx>
        <c:axId val="1649529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952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404F890-848D-4E54-A319-79AFECC2C13E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28155A9-4E5A-4E9F-83E9-D833EBB06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8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64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69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38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21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16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57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87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45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4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12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88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78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sz="14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23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13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55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33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3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89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03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21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2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155A9-4E5A-4E9F-83E9-D833EBB063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57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187754"/>
            <a:ext cx="7315200" cy="2365958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rgbClr val="8CB7E2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A1DFEF-1944-48A1-B690-AD75ABF4F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569" y="6191809"/>
            <a:ext cx="4688230" cy="5547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E69148-DCB7-43B2-BE35-F3827977DB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0001" y="6197953"/>
            <a:ext cx="1109435" cy="548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8FD134-7AAE-40AC-BF97-333560F521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26940"/>
            <a:ext cx="12192000" cy="210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4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051034"/>
            <a:ext cx="2947482" cy="4673986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6DD89A-85F8-437E-8BEF-EC0FE3494E66}"/>
              </a:ext>
            </a:extLst>
          </p:cNvPr>
          <p:cNvGrpSpPr/>
          <p:nvPr userDrawn="1"/>
        </p:nvGrpSpPr>
        <p:grpSpPr>
          <a:xfrm>
            <a:off x="5524529" y="1394890"/>
            <a:ext cx="4075242" cy="4035850"/>
            <a:chOff x="5524529" y="1394890"/>
            <a:chExt cx="4075242" cy="40358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F451FE-DAA5-4CF3-8AA5-13592B9086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3587" t="45" r="49695" b="51072"/>
            <a:stretch/>
          </p:blipFill>
          <p:spPr>
            <a:xfrm>
              <a:off x="5524529" y="3464846"/>
              <a:ext cx="2038336" cy="19658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C556D1-F51C-43B0-ACA2-D6B32C3AD8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7277" r="66016" b="50083"/>
            <a:stretch/>
          </p:blipFill>
          <p:spPr>
            <a:xfrm>
              <a:off x="5525959" y="1406446"/>
              <a:ext cx="2036906" cy="20074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630F9F-54D0-4220-B38F-4676968B74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82535" r="95" b="50215"/>
            <a:stretch/>
          </p:blipFill>
          <p:spPr>
            <a:xfrm>
              <a:off x="7562865" y="1394890"/>
              <a:ext cx="2036906" cy="200215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07F8EE-313A-4189-BCC5-3816BC3370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7327" t="49171" r="65967" b="1044"/>
            <a:stretch/>
          </p:blipFill>
          <p:spPr>
            <a:xfrm>
              <a:off x="7562865" y="3397049"/>
              <a:ext cx="2036906" cy="2002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176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226571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5BECD9-EEA3-4824-8C4D-620BDDF8CC39}"/>
              </a:ext>
            </a:extLst>
          </p:cNvPr>
          <p:cNvGrpSpPr/>
          <p:nvPr userDrawn="1"/>
        </p:nvGrpSpPr>
        <p:grpSpPr>
          <a:xfrm>
            <a:off x="7259939" y="760914"/>
            <a:ext cx="4995121" cy="5367244"/>
            <a:chOff x="7259939" y="760914"/>
            <a:chExt cx="4995121" cy="53672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5EFE451-03AB-4CB9-9D23-8497D85907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b="69540"/>
            <a:stretch/>
          </p:blipFill>
          <p:spPr>
            <a:xfrm>
              <a:off x="7273088" y="760914"/>
              <a:ext cx="4953016" cy="16354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785316-3BC5-4941-A670-BDB5571229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60753"/>
            <a:stretch/>
          </p:blipFill>
          <p:spPr>
            <a:xfrm>
              <a:off x="7259939" y="4020975"/>
              <a:ext cx="4953016" cy="210718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9AC64B-ABE5-4488-BBB2-2965A245942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50129" b="49561"/>
            <a:stretch/>
          </p:blipFill>
          <p:spPr>
            <a:xfrm>
              <a:off x="7262578" y="2376445"/>
              <a:ext cx="4992482" cy="1665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81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2919" y="2175641"/>
            <a:ext cx="2947482" cy="35493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922299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2837792"/>
            <a:ext cx="3474720" cy="311650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922299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2837792"/>
            <a:ext cx="3474720" cy="311650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D5B5A7-68F1-4899-BA4D-905E4DA209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940"/>
            <a:ext cx="12192000" cy="210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79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628017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2837792"/>
            <a:ext cx="3474720" cy="311650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628017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2837792"/>
            <a:ext cx="3474720" cy="311650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4F240C-35B1-4FFD-9ADB-24EB8D114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0083"/>
          <a:stretch/>
        </p:blipFill>
        <p:spPr>
          <a:xfrm>
            <a:off x="-26938" y="-122961"/>
            <a:ext cx="12192000" cy="200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67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628017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2837792"/>
            <a:ext cx="3474720" cy="311650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628017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2837792"/>
            <a:ext cx="3474720" cy="311650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89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77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dirty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57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F025A4-6653-4162-AAF9-229DC556A29B}"/>
              </a:ext>
            </a:extLst>
          </p:cNvPr>
          <p:cNvSpPr/>
          <p:nvPr userDrawn="1"/>
        </p:nvSpPr>
        <p:spPr>
          <a:xfrm>
            <a:off x="0" y="1128408"/>
            <a:ext cx="12216001" cy="4601183"/>
          </a:xfrm>
          <a:prstGeom prst="rect">
            <a:avLst/>
          </a:prstGeom>
          <a:solidFill>
            <a:srgbClr val="57565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901D0F-87E0-49D6-8884-7CF9CE7AC9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569" y="6191809"/>
            <a:ext cx="4688230" cy="554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1A7B22-B89D-4CDF-A150-B42EAF2B43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0001" y="6197953"/>
            <a:ext cx="1109435" cy="548640"/>
          </a:xfrm>
          <a:prstGeom prst="rect">
            <a:avLst/>
          </a:prstGeom>
        </p:spPr>
      </p:pic>
      <p:pic>
        <p:nvPicPr>
          <p:cNvPr id="3" name="Graphic 2" descr="Open quotation mark">
            <a:extLst>
              <a:ext uri="{FF2B5EF4-FFF2-40B4-BE49-F238E27FC236}">
                <a16:creationId xmlns:a16="http://schemas.microsoft.com/office/drawing/2014/main" id="{E99F343E-A3E8-492C-843C-B08C841330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4615" y="1128408"/>
            <a:ext cx="1371600" cy="1371600"/>
          </a:xfrm>
          <a:prstGeom prst="rect">
            <a:avLst/>
          </a:prstGeom>
        </p:spPr>
      </p:pic>
      <p:pic>
        <p:nvPicPr>
          <p:cNvPr id="11" name="Graphic 10" descr="Closed quotation mark">
            <a:extLst>
              <a:ext uri="{FF2B5EF4-FFF2-40B4-BE49-F238E27FC236}">
                <a16:creationId xmlns:a16="http://schemas.microsoft.com/office/drawing/2014/main" id="{0113106B-A0AC-4565-83B1-C817087F874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724321" y="4261914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08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F025A4-6653-4162-AAF9-229DC556A29B}"/>
              </a:ext>
            </a:extLst>
          </p:cNvPr>
          <p:cNvSpPr/>
          <p:nvPr userDrawn="1"/>
        </p:nvSpPr>
        <p:spPr>
          <a:xfrm>
            <a:off x="0" y="1128408"/>
            <a:ext cx="12216001" cy="4601183"/>
          </a:xfrm>
          <a:prstGeom prst="rect">
            <a:avLst/>
          </a:prstGeom>
          <a:solidFill>
            <a:srgbClr val="8CB7E2"/>
          </a:solidFill>
          <a:ln>
            <a:solidFill>
              <a:srgbClr val="8CB7E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901D0F-87E0-49D6-8884-7CF9CE7AC9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569" y="6191809"/>
            <a:ext cx="4688230" cy="554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1A7B22-B89D-4CDF-A150-B42EAF2B43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0001" y="6197953"/>
            <a:ext cx="110943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44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9BBBA2-FB12-4BA6-9BA5-1641181D26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569" y="6191809"/>
            <a:ext cx="4688230" cy="554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8A46BC-5C5A-42C2-B02E-C681F6A75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0001" y="6197953"/>
            <a:ext cx="1109435" cy="548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CF427D-A017-4B03-AA90-7B7250808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0083"/>
          <a:stretch/>
        </p:blipFill>
        <p:spPr>
          <a:xfrm>
            <a:off x="0" y="10544"/>
            <a:ext cx="12192000" cy="200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2154621"/>
            <a:ext cx="2947482" cy="3570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1918076"/>
            <a:ext cx="7315200" cy="40666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8BDB77-F2F7-426A-81F8-BD799E837D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216" b="-1"/>
          <a:stretch/>
        </p:blipFill>
        <p:spPr>
          <a:xfrm>
            <a:off x="0" y="-84083"/>
            <a:ext cx="12192000" cy="200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73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5E2966C-CA40-4CF6-B7F5-E169DE6C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BD3ACA-CF4F-46BF-B7A8-0FD4C2B041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53118"/>
            <a:ext cx="12192000" cy="402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15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31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19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68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72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226571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0B14B3-6A0C-45F7-8D9C-1D8E25CA0437}"/>
              </a:ext>
            </a:extLst>
          </p:cNvPr>
          <p:cNvGrpSpPr/>
          <p:nvPr userDrawn="1"/>
        </p:nvGrpSpPr>
        <p:grpSpPr>
          <a:xfrm>
            <a:off x="7259939" y="760914"/>
            <a:ext cx="4995121" cy="5367244"/>
            <a:chOff x="7259939" y="760914"/>
            <a:chExt cx="4995121" cy="5367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12F8FA-9CFC-4521-A059-1AD1A98CB0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b="69540"/>
            <a:stretch/>
          </p:blipFill>
          <p:spPr>
            <a:xfrm>
              <a:off x="7273088" y="760914"/>
              <a:ext cx="4953016" cy="163544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664E06-B3CF-48C7-A584-F87B775E05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60753"/>
            <a:stretch/>
          </p:blipFill>
          <p:spPr>
            <a:xfrm>
              <a:off x="7259939" y="4020975"/>
              <a:ext cx="4953016" cy="210718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D66C57-70CC-4B8F-B201-F8193ECC02C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50129" b="49561"/>
            <a:stretch/>
          </p:blipFill>
          <p:spPr>
            <a:xfrm>
              <a:off x="7262578" y="2376445"/>
              <a:ext cx="4992482" cy="1665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681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2112578"/>
            <a:ext cx="2947482" cy="36124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2112578"/>
            <a:ext cx="7315200" cy="38721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6C87A1-7F8E-4465-B6B7-9BE54C631D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0083"/>
          <a:stretch/>
        </p:blipFill>
        <p:spPr>
          <a:xfrm>
            <a:off x="-26938" y="-122961"/>
            <a:ext cx="12192000" cy="200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2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A209AD-EBFF-4537-976C-3FFC72D8B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00" y="-52552"/>
            <a:ext cx="4572000" cy="263347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2513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rgbClr val="F7BF1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2185416"/>
            <a:ext cx="7315200" cy="2368296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rgbClr val="F7BF1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1F604C-4C72-4A07-93FB-5962224F36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9561"/>
          <a:stretch/>
        </p:blipFill>
        <p:spPr>
          <a:xfrm>
            <a:off x="0" y="-63063"/>
            <a:ext cx="12192000" cy="202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82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918076"/>
            <a:ext cx="2947482" cy="3806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1918076"/>
            <a:ext cx="3474720" cy="407124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1918076"/>
            <a:ext cx="3474720" cy="407124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B16FCC-6D40-4FDB-9BA4-D553746C6A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216" b="-1"/>
          <a:stretch/>
        </p:blipFill>
        <p:spPr>
          <a:xfrm>
            <a:off x="-16428" y="-52553"/>
            <a:ext cx="12192000" cy="200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0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918076"/>
            <a:ext cx="2947482" cy="3806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1918076"/>
            <a:ext cx="3474720" cy="407124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1918076"/>
            <a:ext cx="3474720" cy="407124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EAAAFB-BD29-4F1D-896A-F540F9DD3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0083"/>
          <a:stretch/>
        </p:blipFill>
        <p:spPr>
          <a:xfrm>
            <a:off x="-26938" y="-122961"/>
            <a:ext cx="12192000" cy="200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2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051034"/>
            <a:ext cx="2947482" cy="46739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1051034"/>
            <a:ext cx="3474720" cy="49382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1051034"/>
            <a:ext cx="3474720" cy="49382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7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57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74CE19-6C4E-4EEF-85CE-2221A5BA6DE4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131569" y="6191809"/>
            <a:ext cx="4688230" cy="554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C6A251-359D-4696-A7A6-5F2F8AC590DC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6120001" y="6197953"/>
            <a:ext cx="110943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0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80" r:id="rId10"/>
    <p:sldLayoutId id="2147483867" r:id="rId11"/>
    <p:sldLayoutId id="2147483868" r:id="rId12"/>
    <p:sldLayoutId id="2147483870" r:id="rId13"/>
    <p:sldLayoutId id="2147483869" r:id="rId14"/>
    <p:sldLayoutId id="2147483871" r:id="rId15"/>
    <p:sldLayoutId id="2147483872" r:id="rId16"/>
    <p:sldLayoutId id="2147483879" r:id="rId17"/>
    <p:sldLayoutId id="2147483881" r:id="rId18"/>
    <p:sldLayoutId id="2147483874" r:id="rId19"/>
    <p:sldLayoutId id="2147483873" r:id="rId20"/>
    <p:sldLayoutId id="2147483875" r:id="rId21"/>
    <p:sldLayoutId id="2147483876" r:id="rId22"/>
    <p:sldLayoutId id="2147483877" r:id="rId23"/>
    <p:sldLayoutId id="2147483878" r:id="rId24"/>
    <p:sldLayoutId id="2147483852" r:id="rId2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8CB7E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rgbClr val="575656"/>
          </a:solidFill>
          <a:latin typeface="+mj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rgbClr val="575656"/>
          </a:solidFill>
          <a:latin typeface="+mj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rgbClr val="575656"/>
          </a:solidFill>
          <a:latin typeface="+mj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575656"/>
          </a:solidFill>
          <a:latin typeface="+mj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575656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_oaOgU3-h9I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D8E3-A3EA-4B24-AD15-A476667CA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060" y="2163041"/>
            <a:ext cx="8273837" cy="3063868"/>
          </a:xfrm>
        </p:spPr>
        <p:txBody>
          <a:bodyPr>
            <a:normAutofit/>
          </a:bodyPr>
          <a:lstStyle/>
          <a:p>
            <a:r>
              <a:rPr lang="en-US" dirty="0" smtClean="0"/>
              <a:t>Help Me Grow </a:t>
            </a:r>
            <a:br>
              <a:rPr lang="en-US" dirty="0" smtClean="0"/>
            </a:br>
            <a:r>
              <a:rPr lang="en-US" dirty="0" smtClean="0"/>
              <a:t>Central Intake &amp; Referral Updates to EI Providers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84C91C7-F089-48C6-8701-C8CA29241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060" y="5325154"/>
            <a:ext cx="7881147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February 24, 2022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337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D843B6-DF0F-46EC-ABC6-2B95326B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NAS/NOWS</a:t>
            </a:r>
            <a:br>
              <a:rPr lang="en-US" dirty="0" smtClean="0"/>
            </a:br>
            <a:r>
              <a:rPr lang="en-US" dirty="0" smtClean="0"/>
              <a:t>CAMPAIGN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7177413" y="1503124"/>
            <a:ext cx="4446740" cy="1340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A0B56-5730-4466-BB51-4C8F69FD18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6" t="641" r="1013" b="69764"/>
          <a:stretch/>
        </p:blipFill>
        <p:spPr>
          <a:xfrm>
            <a:off x="8949351" y="4848957"/>
            <a:ext cx="2126776" cy="1350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30" y="732197"/>
            <a:ext cx="3404758" cy="38329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06" y="732197"/>
            <a:ext cx="3082090" cy="4074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66" y="3960223"/>
            <a:ext cx="2017385" cy="15637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08" y="4587736"/>
            <a:ext cx="2060322" cy="15915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45161" y="218386"/>
            <a:ext cx="5399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8CB7E2"/>
                </a:solidFill>
              </a:rPr>
              <a:t>https://</a:t>
            </a:r>
            <a:r>
              <a:rPr lang="en-US" sz="2000" dirty="0" smtClean="0">
                <a:solidFill>
                  <a:srgbClr val="8CB7E2"/>
                </a:solidFill>
              </a:rPr>
              <a:t>www.helpmegrow.org/NASNOWS.aspx</a:t>
            </a:r>
            <a:endParaRPr lang="en-US" sz="2000" dirty="0">
              <a:solidFill>
                <a:srgbClr val="8CB7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0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5E23FE-B9E6-406B-877B-FF4255B9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8" y="2166212"/>
            <a:ext cx="3454400" cy="3570399"/>
          </a:xfrm>
        </p:spPr>
        <p:txBody>
          <a:bodyPr/>
          <a:lstStyle/>
          <a:p>
            <a:r>
              <a:rPr lang="en-US" dirty="0" smtClean="0">
                <a:solidFill>
                  <a:srgbClr val="ABCEEF"/>
                </a:solidFill>
              </a:rPr>
              <a:t>SFY22 COMMUNITY ENGAGEMENT CAMPAIGNS</a:t>
            </a:r>
            <a:endParaRPr lang="en-US" dirty="0">
              <a:solidFill>
                <a:srgbClr val="ABCEE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8BC977-EF43-4D60-BDE7-2E2FA94FD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Specific delays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2800" dirty="0" smtClean="0"/>
              <a:t>Targeting </a:t>
            </a:r>
            <a:r>
              <a:rPr lang="en-US" sz="2800" dirty="0"/>
              <a:t>vulnerable </a:t>
            </a:r>
            <a:r>
              <a:rPr lang="en-US" sz="2800" dirty="0" smtClean="0"/>
              <a:t>populations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800" dirty="0" smtClean="0"/>
              <a:t>Child care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800" dirty="0" smtClean="0"/>
              <a:t>Online </a:t>
            </a:r>
            <a:r>
              <a:rPr lang="en-US" sz="2800" dirty="0"/>
              <a:t>development </a:t>
            </a:r>
            <a:r>
              <a:rPr lang="en-US" sz="2800" dirty="0" smtClean="0"/>
              <a:t>screening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1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5E23FE-B9E6-406B-877B-FF4255B9C0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5946" y="161754"/>
            <a:ext cx="7315200" cy="1012825"/>
          </a:xfrm>
          <a:solidFill>
            <a:schemeClr val="tx2"/>
          </a:solidFill>
        </p:spPr>
        <p:txBody>
          <a:bodyPr/>
          <a:lstStyle/>
          <a:p>
            <a:r>
              <a:rPr lang="en-US" dirty="0" smtClean="0">
                <a:solidFill>
                  <a:srgbClr val="ABCEEF"/>
                </a:solidFill>
              </a:rPr>
              <a:t>SPECIFIC DELAYS CAMPAIGN</a:t>
            </a:r>
            <a:endParaRPr lang="en-US" dirty="0">
              <a:solidFill>
                <a:srgbClr val="ABCEE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68" y="1482811"/>
            <a:ext cx="3544020" cy="45349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258" y="1482811"/>
            <a:ext cx="3606002" cy="4484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44" y="1482811"/>
            <a:ext cx="3644058" cy="4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0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5E23FE-B9E6-406B-877B-FF4255B9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8" y="2166212"/>
            <a:ext cx="3454400" cy="3570399"/>
          </a:xfrm>
        </p:spPr>
        <p:txBody>
          <a:bodyPr/>
          <a:lstStyle/>
          <a:p>
            <a:r>
              <a:rPr lang="en-US" dirty="0" smtClean="0">
                <a:solidFill>
                  <a:srgbClr val="ABCEEF"/>
                </a:solidFill>
              </a:rPr>
              <a:t>TARGETING VULNERABLE POPULATIONS</a:t>
            </a:r>
            <a:br>
              <a:rPr lang="en-US" dirty="0" smtClean="0">
                <a:solidFill>
                  <a:srgbClr val="ABCEEF"/>
                </a:solidFill>
              </a:rPr>
            </a:br>
            <a:r>
              <a:rPr lang="en-US" dirty="0" smtClean="0">
                <a:solidFill>
                  <a:srgbClr val="ABCEEF"/>
                </a:solidFill>
              </a:rPr>
              <a:t>CAMPAIGN</a:t>
            </a:r>
            <a:endParaRPr lang="en-US" dirty="0">
              <a:solidFill>
                <a:srgbClr val="ABCEE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8BC977-EF43-4D60-BDE7-2E2FA94FD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28" y="2612593"/>
            <a:ext cx="7600583" cy="3344901"/>
          </a:xfrm>
        </p:spPr>
        <p:txBody>
          <a:bodyPr numCol="1">
            <a:noAutofit/>
          </a:bodyPr>
          <a:lstStyle/>
          <a:p>
            <a:r>
              <a:rPr lang="en-US" sz="3200" dirty="0" smtClean="0"/>
              <a:t>Email marketing to referral sources</a:t>
            </a:r>
          </a:p>
          <a:p>
            <a:r>
              <a:rPr lang="en-US" sz="3200" dirty="0" smtClean="0"/>
              <a:t>Parent and city magazine ads</a:t>
            </a:r>
          </a:p>
          <a:p>
            <a:r>
              <a:rPr lang="en-US" sz="3200" dirty="0" smtClean="0"/>
              <a:t>Display and audio ads on public transit</a:t>
            </a:r>
          </a:p>
          <a:p>
            <a:r>
              <a:rPr lang="en-US" sz="3200" dirty="0" smtClean="0"/>
              <a:t>Search engine optimization</a:t>
            </a:r>
          </a:p>
          <a:p>
            <a:r>
              <a:rPr lang="en-US" sz="3200" dirty="0" smtClean="0"/>
              <a:t>Webinars/Online discussions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6916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5E23FE-B9E6-406B-877B-FF4255B9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8" y="2166212"/>
            <a:ext cx="3454400" cy="3570399"/>
          </a:xfrm>
        </p:spPr>
        <p:txBody>
          <a:bodyPr/>
          <a:lstStyle/>
          <a:p>
            <a:r>
              <a:rPr lang="en-US" dirty="0" smtClean="0">
                <a:solidFill>
                  <a:srgbClr val="ABCEEF"/>
                </a:solidFill>
              </a:rPr>
              <a:t>CHILD CARE</a:t>
            </a:r>
            <a:br>
              <a:rPr lang="en-US" dirty="0" smtClean="0">
                <a:solidFill>
                  <a:srgbClr val="ABCEEF"/>
                </a:solidFill>
              </a:rPr>
            </a:br>
            <a:r>
              <a:rPr lang="en-US" dirty="0" smtClean="0">
                <a:solidFill>
                  <a:srgbClr val="ABCEEF"/>
                </a:solidFill>
              </a:rPr>
              <a:t>CAMPAIGN</a:t>
            </a:r>
            <a:endParaRPr lang="en-US" dirty="0">
              <a:solidFill>
                <a:srgbClr val="ABCEE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8BC977-EF43-4D60-BDE7-2E2FA94FD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Training for child care professionals </a:t>
            </a:r>
          </a:p>
          <a:p>
            <a:r>
              <a:rPr lang="en-US" sz="2800" dirty="0" smtClean="0"/>
              <a:t>Tip card on how to talk to families about EI included in packets of EI materials </a:t>
            </a:r>
          </a:p>
          <a:p>
            <a:r>
              <a:rPr lang="en-US" sz="2800" dirty="0" smtClean="0"/>
              <a:t>Relationship building with child care centers</a:t>
            </a:r>
          </a:p>
          <a:p>
            <a:r>
              <a:rPr lang="en-US" sz="2800" dirty="0" smtClean="0"/>
              <a:t>Attendance at professional associations </a:t>
            </a:r>
          </a:p>
          <a:p>
            <a:r>
              <a:rPr lang="en-US" sz="2800" dirty="0" smtClean="0"/>
              <a:t>E-communications to child care providers</a:t>
            </a:r>
          </a:p>
        </p:txBody>
      </p:sp>
    </p:spTree>
    <p:extLst>
      <p:ext uri="{BB962C8B-B14F-4D97-AF65-F5344CB8AC3E}">
        <p14:creationId xmlns:p14="http://schemas.microsoft.com/office/powerpoint/2010/main" val="352308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5E23FE-B9E6-406B-877B-FF4255B9C0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5945" y="161754"/>
            <a:ext cx="11770103" cy="1012825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ABCEEF"/>
                </a:solidFill>
              </a:rPr>
              <a:t>ONLINE DEVELOPMENTAL </a:t>
            </a:r>
            <a:r>
              <a:rPr lang="en-US" dirty="0" smtClean="0">
                <a:solidFill>
                  <a:srgbClr val="ABCEEF"/>
                </a:solidFill>
              </a:rPr>
              <a:t>SCREENING CAMPAIGN</a:t>
            </a:r>
            <a:endParaRPr lang="en-US" dirty="0">
              <a:solidFill>
                <a:srgbClr val="ABCEE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549" y="1323290"/>
            <a:ext cx="2634499" cy="4228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38BC977-EF43-4D60-BDE7-2E2FA94FD955}"/>
              </a:ext>
            </a:extLst>
          </p:cNvPr>
          <p:cNvSpPr txBox="1">
            <a:spLocks/>
          </p:cNvSpPr>
          <p:nvPr/>
        </p:nvSpPr>
        <p:spPr>
          <a:xfrm>
            <a:off x="205945" y="1596800"/>
            <a:ext cx="5082747" cy="406667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rgbClr val="575656"/>
                </a:solidFill>
                <a:latin typeface="+mj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rgbClr val="575656"/>
                </a:solidFill>
                <a:latin typeface="+mj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rgbClr val="575656"/>
                </a:solidFill>
                <a:latin typeface="+mj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rgbClr val="575656"/>
                </a:solidFill>
                <a:latin typeface="+mj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rgbClr val="57565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ASQ Online Services </a:t>
            </a:r>
            <a:r>
              <a:rPr lang="en-US" sz="2800" dirty="0" smtClean="0"/>
              <a:t>card/flyer </a:t>
            </a:r>
            <a:r>
              <a:rPr lang="en-US" sz="2800" dirty="0"/>
              <a:t>with QR </a:t>
            </a:r>
            <a:r>
              <a:rPr lang="en-US" sz="2800" dirty="0" smtClean="0"/>
              <a:t>code</a:t>
            </a:r>
          </a:p>
          <a:p>
            <a:r>
              <a:rPr lang="en-US" sz="2800" dirty="0" smtClean="0"/>
              <a:t>Social media</a:t>
            </a:r>
          </a:p>
          <a:p>
            <a:r>
              <a:rPr lang="en-US" sz="2800" dirty="0" smtClean="0"/>
              <a:t>Search engine optimization</a:t>
            </a:r>
          </a:p>
          <a:p>
            <a:r>
              <a:rPr lang="en-US" sz="2800" dirty="0" smtClean="0"/>
              <a:t>Radio</a:t>
            </a:r>
          </a:p>
          <a:p>
            <a:r>
              <a:rPr lang="en-US" sz="2800" dirty="0" smtClean="0"/>
              <a:t>Texts/Emails to previously referred families (declined/ found not eligible)</a:t>
            </a:r>
          </a:p>
          <a:p>
            <a:endParaRPr lang="en-US" sz="28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010" y="2933266"/>
            <a:ext cx="4279328" cy="3679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38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D843B6-DF0F-46EC-ABC6-2B95326B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MATERIAL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7177413" y="1503124"/>
            <a:ext cx="4446740" cy="1340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00" y="2505206"/>
            <a:ext cx="3926678" cy="3858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/>
          <a:stretch/>
        </p:blipFill>
        <p:spPr>
          <a:xfrm>
            <a:off x="3843514" y="439060"/>
            <a:ext cx="2515890" cy="55683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522698" y="1123837"/>
            <a:ext cx="1458111" cy="376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CB7E2"/>
                </a:solidFill>
              </a:rPr>
              <a:t>EI Brochure</a:t>
            </a:r>
            <a:endParaRPr lang="en-US" dirty="0">
              <a:solidFill>
                <a:srgbClr val="8CB7E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40227" y="1681000"/>
            <a:ext cx="205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CB7E2"/>
                </a:solidFill>
              </a:rPr>
              <a:t>EI Developmental Wheel</a:t>
            </a:r>
            <a:endParaRPr lang="en-US" dirty="0">
              <a:solidFill>
                <a:srgbClr val="8CB7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6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D843B6-DF0F-46EC-ABC6-2B95326B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MATERIAL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7177413" y="1503124"/>
            <a:ext cx="4446740" cy="1340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372" y="1315577"/>
            <a:ext cx="2048161" cy="1838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965" y="3873914"/>
            <a:ext cx="2548353" cy="1649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273" y="3873914"/>
            <a:ext cx="800212" cy="2048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035" y="1311133"/>
            <a:ext cx="1876687" cy="17242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42678" y="939171"/>
            <a:ext cx="16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CB7E2"/>
                </a:solidFill>
              </a:rPr>
              <a:t>Privacy Cover</a:t>
            </a:r>
            <a:endParaRPr lang="en-US" dirty="0">
              <a:solidFill>
                <a:srgbClr val="8CB7E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47322" y="3424428"/>
            <a:ext cx="1458111" cy="376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CB7E2"/>
                </a:solidFill>
              </a:rPr>
              <a:t>Notepad</a:t>
            </a:r>
            <a:endParaRPr lang="en-US" dirty="0">
              <a:solidFill>
                <a:srgbClr val="8CB7E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98929" y="939171"/>
            <a:ext cx="212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CB7E2"/>
                </a:solidFill>
              </a:rPr>
              <a:t>Cell Phone Stand</a:t>
            </a:r>
            <a:endParaRPr lang="en-US" dirty="0">
              <a:solidFill>
                <a:srgbClr val="8CB7E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98928" y="3427965"/>
            <a:ext cx="212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CB7E2"/>
                </a:solidFill>
              </a:rPr>
              <a:t>First Aid Kit</a:t>
            </a:r>
            <a:endParaRPr lang="en-US" dirty="0">
              <a:solidFill>
                <a:srgbClr val="8CB7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0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D843B6-DF0F-46EC-ABC6-2B95326B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 </a:t>
            </a:r>
            <a:br>
              <a:rPr lang="en-US" dirty="0" smtClean="0"/>
            </a:br>
            <a:r>
              <a:rPr lang="en-US" dirty="0" smtClean="0"/>
              <a:t>MATERIAL USAGE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7177413" y="1503124"/>
            <a:ext cx="4446740" cy="1340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5">
            <a:extLst>
              <a:ext uri="{FF2B5EF4-FFF2-40B4-BE49-F238E27FC236}">
                <a16:creationId xmlns:a16="http://schemas.microsoft.com/office/drawing/2014/main" id="{6B27BDA8-4706-4F3E-8D75-C13FC364603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685022" y="3213780"/>
            <a:ext cx="2438555" cy="3292475"/>
          </a:xfrm>
          <a:ln>
            <a:solidFill>
              <a:srgbClr val="F7BF18"/>
            </a:solidFill>
          </a:ln>
        </p:spPr>
      </p:pic>
      <p:pic>
        <p:nvPicPr>
          <p:cNvPr id="18" name="Content Placeholder 13">
            <a:extLst>
              <a:ext uri="{FF2B5EF4-FFF2-40B4-BE49-F238E27FC236}">
                <a16:creationId xmlns:a16="http://schemas.microsoft.com/office/drawing/2014/main" id="{E31F0118-6A7C-4589-8485-8E010E3D5F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092419" y="440659"/>
            <a:ext cx="3623760" cy="2587936"/>
          </a:xfrm>
          <a:ln>
            <a:solidFill>
              <a:srgbClr val="F7BF18"/>
            </a:solidFill>
          </a:ln>
        </p:spPr>
      </p:pic>
      <p:pic>
        <p:nvPicPr>
          <p:cNvPr id="19" name="Content Placeholder 13">
            <a:extLst>
              <a:ext uri="{FF2B5EF4-FFF2-40B4-BE49-F238E27FC236}">
                <a16:creationId xmlns:a16="http://schemas.microsoft.com/office/drawing/2014/main" id="{01C0C8B0-7A11-45ED-8BA3-66DCAB15C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31309">
            <a:off x="5171602" y="2732859"/>
            <a:ext cx="2530323" cy="3265934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E3C314-A9A8-4636-B0BF-3711A265E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62123">
            <a:off x="3999540" y="355048"/>
            <a:ext cx="3061536" cy="2296152"/>
          </a:xfrm>
          <a:prstGeom prst="rect">
            <a:avLst/>
          </a:prstGeom>
          <a:ln>
            <a:solidFill>
              <a:srgbClr val="F7BF1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88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03" y="1181662"/>
            <a:ext cx="3303081" cy="4673986"/>
          </a:xfrm>
        </p:spPr>
        <p:txBody>
          <a:bodyPr/>
          <a:lstStyle/>
          <a:p>
            <a:r>
              <a:rPr lang="en-US" dirty="0" smtClean="0"/>
              <a:t>SUCCESSFUL OUTREACH STRATEGIES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15657" y="285092"/>
            <a:ext cx="7387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575656"/>
                </a:solidFill>
              </a:rPr>
              <a:t>Share your successful outreach strategies in the chat box</a:t>
            </a:r>
            <a:endParaRPr lang="en-US" sz="3600" b="1" dirty="0">
              <a:solidFill>
                <a:srgbClr val="5756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70F44-E8B5-4AF4-822B-63584B51E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BCEEF"/>
                </a:solidFill>
              </a:rPr>
              <a:t>AGENDA</a:t>
            </a:r>
            <a:endParaRPr lang="en-US" dirty="0">
              <a:solidFill>
                <a:srgbClr val="ABCEE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5755F-4B78-4C14-A3D6-E4C8A2D2F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1140" y="2294750"/>
            <a:ext cx="7919081" cy="3294346"/>
          </a:xfrm>
        </p:spPr>
        <p:txBody>
          <a:bodyPr>
            <a:no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Referral </a:t>
            </a:r>
            <a:r>
              <a:rPr lang="en-US" sz="3200" dirty="0" smtClean="0"/>
              <a:t>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EIDS Contact Notes</a:t>
            </a:r>
            <a:endParaRPr lang="en-US" sz="3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EI Communications Toolkit</a:t>
            </a:r>
            <a:endParaRPr lang="en-US" sz="3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Outreach </a:t>
            </a:r>
            <a:r>
              <a:rPr lang="en-US" sz="3200" dirty="0" smtClean="0"/>
              <a:t>campaigns &amp; materials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Continuous Quality Improvement </a:t>
            </a:r>
            <a:endParaRPr lang="en-US" sz="3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Ohio State </a:t>
            </a:r>
            <a:r>
              <a:rPr lang="en-US" sz="3200" dirty="0" smtClean="0"/>
              <a:t>Fair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865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D851E-FC28-4D0E-A417-1B3D5E8A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454" y="2166212"/>
            <a:ext cx="3599234" cy="35703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CONTINUOUS</a:t>
            </a:r>
            <a:br>
              <a:rPr lang="en-US" sz="3200" dirty="0" smtClean="0"/>
            </a:br>
            <a:r>
              <a:rPr lang="en-US" sz="3200" dirty="0" smtClean="0"/>
              <a:t>QUALITY </a:t>
            </a:r>
            <a:br>
              <a:rPr lang="en-US" sz="3200" dirty="0" smtClean="0"/>
            </a:br>
            <a:r>
              <a:rPr lang="en-US" sz="3200" dirty="0" smtClean="0"/>
              <a:t>IMPROVEMENT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0414" y="2166212"/>
            <a:ext cx="7315200" cy="4066672"/>
          </a:xfrm>
        </p:spPr>
        <p:txBody>
          <a:bodyPr/>
          <a:lstStyle/>
          <a:p>
            <a:r>
              <a:rPr lang="en-US" sz="2400" dirty="0" smtClean="0"/>
              <a:t>PCSA referrals - </a:t>
            </a:r>
            <a:r>
              <a:rPr lang="en-US" sz="2400" b="1" dirty="0" smtClean="0"/>
              <a:t>10% increase </a:t>
            </a:r>
            <a:r>
              <a:rPr lang="en-US" sz="2400" dirty="0" smtClean="0"/>
              <a:t>in PCSA system referrals and improved conversion rates for manual referrals in specific counties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Child Care referrals - </a:t>
            </a:r>
            <a:r>
              <a:rPr lang="en-US" sz="2400" b="1" dirty="0" smtClean="0"/>
              <a:t>10</a:t>
            </a:r>
            <a:r>
              <a:rPr lang="en-US" sz="2400" b="1" dirty="0"/>
              <a:t>% increase </a:t>
            </a:r>
            <a:r>
              <a:rPr lang="en-US" sz="2400" dirty="0"/>
              <a:t>in </a:t>
            </a:r>
            <a:r>
              <a:rPr lang="en-US" sz="2400" dirty="0" smtClean="0"/>
              <a:t>child care system referrals across Ohio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Caregiver referrals - </a:t>
            </a:r>
            <a:r>
              <a:rPr lang="en-US" sz="2400" b="1" dirty="0"/>
              <a:t>5</a:t>
            </a:r>
            <a:r>
              <a:rPr lang="en-US" sz="2400" b="1" dirty="0" smtClean="0"/>
              <a:t>% </a:t>
            </a:r>
            <a:r>
              <a:rPr lang="en-US" sz="2400" b="1" dirty="0"/>
              <a:t>increase </a:t>
            </a:r>
            <a:r>
              <a:rPr lang="en-US" sz="2400" dirty="0"/>
              <a:t>in </a:t>
            </a:r>
            <a:r>
              <a:rPr lang="en-US" sz="2400" dirty="0" smtClean="0"/>
              <a:t>caregiver system referrals across Ohio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5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5E23FE-B9E6-406B-877B-FF4255B9C0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5946" y="161754"/>
            <a:ext cx="5082746" cy="1012825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BCEEF"/>
                </a:solidFill>
              </a:rPr>
              <a:t>OHIO STATE FAIR</a:t>
            </a:r>
            <a:endParaRPr lang="en-US" dirty="0">
              <a:solidFill>
                <a:srgbClr val="ABCEEF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38BC977-EF43-4D60-BDE7-2E2FA94FD955}"/>
              </a:ext>
            </a:extLst>
          </p:cNvPr>
          <p:cNvSpPr txBox="1">
            <a:spLocks/>
          </p:cNvSpPr>
          <p:nvPr/>
        </p:nvSpPr>
        <p:spPr>
          <a:xfrm>
            <a:off x="378939" y="1584444"/>
            <a:ext cx="11986055" cy="1344108"/>
          </a:xfrm>
          <a:prstGeom prst="rect">
            <a:avLst/>
          </a:prstGeom>
        </p:spPr>
        <p:txBody>
          <a:bodyPr numCol="2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rgbClr val="575656"/>
                </a:solidFill>
                <a:latin typeface="+mj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rgbClr val="575656"/>
                </a:solidFill>
                <a:latin typeface="+mj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rgbClr val="575656"/>
                </a:solidFill>
                <a:latin typeface="+mj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rgbClr val="575656"/>
                </a:solidFill>
                <a:latin typeface="+mj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rgbClr val="57565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Story time with guest speakers</a:t>
            </a:r>
          </a:p>
          <a:p>
            <a:r>
              <a:rPr lang="en-US" sz="3200" dirty="0" smtClean="0"/>
              <a:t>Early literacy activity</a:t>
            </a:r>
          </a:p>
          <a:p>
            <a:r>
              <a:rPr lang="en-US" sz="3200" dirty="0"/>
              <a:t>Selfie </a:t>
            </a:r>
            <a:r>
              <a:rPr lang="en-US" sz="3200" dirty="0" smtClean="0"/>
              <a:t>station</a:t>
            </a:r>
          </a:p>
          <a:p>
            <a:endParaRPr lang="en-US" sz="3200" dirty="0"/>
          </a:p>
          <a:p>
            <a:r>
              <a:rPr lang="en-US" sz="3200" dirty="0"/>
              <a:t>Chill zone</a:t>
            </a:r>
          </a:p>
          <a:p>
            <a:r>
              <a:rPr lang="en-US" sz="3200" dirty="0" smtClean="0"/>
              <a:t>Referral station</a:t>
            </a:r>
          </a:p>
          <a:p>
            <a:r>
              <a:rPr lang="en-US" sz="3200" dirty="0" smtClean="0"/>
              <a:t>Imagination Library station</a:t>
            </a:r>
          </a:p>
          <a:p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288"/>
          <a:stretch/>
        </p:blipFill>
        <p:spPr>
          <a:xfrm>
            <a:off x="1878915" y="3722163"/>
            <a:ext cx="8377193" cy="30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D851E-FC28-4D0E-A417-1B3D5E8A3488}"/>
              </a:ext>
            </a:extLst>
          </p:cNvPr>
          <p:cNvSpPr txBox="1">
            <a:spLocks/>
          </p:cNvSpPr>
          <p:nvPr/>
        </p:nvSpPr>
        <p:spPr>
          <a:xfrm>
            <a:off x="1161143" y="2944756"/>
            <a:ext cx="9861562" cy="926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8CB7E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/>
              <a:t>CLOSING</a:t>
            </a:r>
          </a:p>
          <a:p>
            <a:pPr algn="ctr"/>
            <a:endParaRPr lang="en-US" sz="5400" dirty="0"/>
          </a:p>
          <a:p>
            <a:pPr algn="ctr"/>
            <a:r>
              <a:rPr lang="en-US" dirty="0" smtClean="0"/>
              <a:t>Questions/Comments: </a:t>
            </a:r>
          </a:p>
          <a:p>
            <a:pPr algn="ctr"/>
            <a:r>
              <a:rPr lang="en-US" dirty="0" smtClean="0"/>
              <a:t>Email communications@helpmegrow.org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3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D843B6-DF0F-46EC-ABC6-2B95326B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SFY21</a:t>
            </a:r>
            <a:br>
              <a:rPr lang="en-US" dirty="0" smtClean="0"/>
            </a:br>
            <a:r>
              <a:rPr lang="en-US" dirty="0" smtClean="0"/>
              <a:t>EI DATA</a:t>
            </a:r>
            <a:br>
              <a:rPr lang="en-US" dirty="0" smtClean="0"/>
            </a:br>
            <a:r>
              <a:rPr lang="en-US" sz="2000" dirty="0" smtClean="0"/>
              <a:t>(July 2020 – June 2021)</a:t>
            </a:r>
            <a:endParaRPr lang="en-US" sz="20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493677540"/>
              </p:ext>
            </p:extLst>
          </p:nvPr>
        </p:nvGraphicFramePr>
        <p:xfrm>
          <a:off x="3598042" y="709423"/>
          <a:ext cx="7721600" cy="5430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920254" y="1062053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CB7E2"/>
                </a:solidFill>
                <a:latin typeface="Century Gothic" panose="020B0502020202020204" pitchFamily="34" charset="0"/>
              </a:rPr>
              <a:t>39,213 system referrals</a:t>
            </a:r>
            <a:endParaRPr lang="en-US" sz="2400" b="1" dirty="0">
              <a:solidFill>
                <a:srgbClr val="8CB7E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1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D843B6-DF0F-46EC-ABC6-2B95326BFD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5351" y="281674"/>
            <a:ext cx="11652422" cy="1151709"/>
          </a:xfrm>
          <a:solidFill>
            <a:schemeClr val="accent1">
              <a:lumMod val="65000"/>
              <a:lumOff val="35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ABCEEF"/>
                </a:solidFill>
              </a:rPr>
              <a:t>SFY20, 21, &amp; 22 FIRST </a:t>
            </a:r>
            <a:r>
              <a:rPr lang="en-US" dirty="0">
                <a:solidFill>
                  <a:srgbClr val="ABCEEF"/>
                </a:solidFill>
              </a:rPr>
              <a:t>HALF </a:t>
            </a:r>
            <a:r>
              <a:rPr lang="en-US" dirty="0" smtClean="0">
                <a:solidFill>
                  <a:srgbClr val="ABCEEF"/>
                </a:solidFill>
              </a:rPr>
              <a:t>EI DATA COMPARISON</a:t>
            </a:r>
            <a:r>
              <a:rPr lang="en-US" dirty="0">
                <a:solidFill>
                  <a:srgbClr val="ABCEEF"/>
                </a:solidFill>
              </a:rPr>
              <a:t/>
            </a:r>
            <a:br>
              <a:rPr lang="en-US" dirty="0">
                <a:solidFill>
                  <a:srgbClr val="ABCEEF"/>
                </a:solidFill>
              </a:rPr>
            </a:br>
            <a:r>
              <a:rPr lang="en-US" sz="2000" dirty="0">
                <a:solidFill>
                  <a:srgbClr val="ABCEEF"/>
                </a:solidFill>
              </a:rPr>
              <a:t>(July – </a:t>
            </a:r>
            <a:r>
              <a:rPr lang="en-US" sz="2000" dirty="0" smtClean="0">
                <a:solidFill>
                  <a:srgbClr val="ABCEEF"/>
                </a:solidFill>
              </a:rPr>
              <a:t>December)</a:t>
            </a:r>
            <a:endParaRPr lang="en-US" sz="2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986136"/>
              </p:ext>
            </p:extLst>
          </p:nvPr>
        </p:nvGraphicFramePr>
        <p:xfrm>
          <a:off x="339939" y="1687235"/>
          <a:ext cx="4116143" cy="13535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3686">
                  <a:extLst>
                    <a:ext uri="{9D8B030D-6E8A-4147-A177-3AD203B41FA5}">
                      <a16:colId xmlns:a16="http://schemas.microsoft.com/office/drawing/2014/main" val="3237543549"/>
                    </a:ext>
                  </a:extLst>
                </a:gridCol>
                <a:gridCol w="1159417">
                  <a:extLst>
                    <a:ext uri="{9D8B030D-6E8A-4147-A177-3AD203B41FA5}">
                      <a16:colId xmlns:a16="http://schemas.microsoft.com/office/drawing/2014/main" val="2014769580"/>
                    </a:ext>
                  </a:extLst>
                </a:gridCol>
                <a:gridCol w="1159417">
                  <a:extLst>
                    <a:ext uri="{9D8B030D-6E8A-4147-A177-3AD203B41FA5}">
                      <a16:colId xmlns:a16="http://schemas.microsoft.com/office/drawing/2014/main" val="334530500"/>
                    </a:ext>
                  </a:extLst>
                </a:gridCol>
                <a:gridCol w="1043623">
                  <a:extLst>
                    <a:ext uri="{9D8B030D-6E8A-4147-A177-3AD203B41FA5}">
                      <a16:colId xmlns:a16="http://schemas.microsoft.com/office/drawing/2014/main" val="16995522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5756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SFY20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(July-Dec 19)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5756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SFY21 </a:t>
                      </a:r>
                      <a:endParaRPr lang="en-US" sz="11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(July-Dec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20)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5756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SFY22 </a:t>
                      </a:r>
                      <a:endParaRPr lang="en-US" sz="11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(July-Dec 21)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5756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475000"/>
                  </a:ext>
                </a:extLst>
              </a:tr>
              <a:tr h="2984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System </a:t>
                      </a:r>
                      <a:r>
                        <a:rPr lang="en-US" sz="1100" dirty="0" smtClean="0">
                          <a:effectLst/>
                        </a:rPr>
                        <a:t>Referrals</a:t>
                      </a:r>
                      <a:endParaRPr lang="en-US" sz="1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5756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20,153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18,069</a:t>
                      </a:r>
                      <a:endParaRPr lang="en-US" sz="14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20,661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50028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Program </a:t>
                      </a:r>
                      <a:r>
                        <a:rPr lang="en-US" sz="1100" dirty="0" smtClean="0">
                          <a:effectLst/>
                        </a:rPr>
                        <a:t>Referrals</a:t>
                      </a:r>
                      <a:endParaRPr lang="en-US" sz="1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5756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15,997</a:t>
                      </a:r>
                      <a:endParaRPr lang="en-US" sz="14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14,003</a:t>
                      </a:r>
                      <a:endParaRPr lang="en-US" sz="14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16,204</a:t>
                      </a:r>
                      <a:endParaRPr lang="en-US" sz="14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4730887"/>
                  </a:ext>
                </a:extLst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460835560"/>
              </p:ext>
            </p:extLst>
          </p:nvPr>
        </p:nvGraphicFramePr>
        <p:xfrm>
          <a:off x="4110680" y="1547568"/>
          <a:ext cx="8081320" cy="5310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427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D843B6-DF0F-46EC-ABC6-2B95326BFD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5990" y="396630"/>
            <a:ext cx="4361934" cy="729564"/>
          </a:xfrm>
          <a:solidFill>
            <a:schemeClr val="accent1">
              <a:lumMod val="65000"/>
              <a:lumOff val="35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ABCEEF"/>
                </a:solidFill>
              </a:rPr>
              <a:t>EIDS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686817" y="530580"/>
            <a:ext cx="105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20.4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"/>
          <a:stretch/>
        </p:blipFill>
        <p:spPr>
          <a:xfrm>
            <a:off x="345990" y="1552244"/>
            <a:ext cx="2019582" cy="36374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57" y="2672910"/>
            <a:ext cx="9533985" cy="109404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72000" y="3064476"/>
            <a:ext cx="1114817" cy="180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2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87" y="284205"/>
            <a:ext cx="7228459" cy="61413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1D843B6-DF0F-46EC-ABC6-2B95326BFD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4779" y="284204"/>
            <a:ext cx="4374292" cy="2074722"/>
          </a:xfrm>
          <a:solidFill>
            <a:schemeClr val="accent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ABCEEF"/>
                </a:solidFill>
              </a:rPr>
              <a:t>EI COMMUNICATIONS TOOLKIT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19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5E23FE-B9E6-406B-877B-FF4255B9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6211"/>
            <a:ext cx="3394740" cy="3570399"/>
          </a:xfrm>
        </p:spPr>
        <p:txBody>
          <a:bodyPr/>
          <a:lstStyle/>
          <a:p>
            <a:r>
              <a:rPr lang="en-US" dirty="0" smtClean="0">
                <a:solidFill>
                  <a:srgbClr val="ABCEEF"/>
                </a:solidFill>
              </a:rPr>
              <a:t>SFY21- 22 COMMUNITY ENGAGEMENT CAMPAIGNS</a:t>
            </a:r>
            <a:endParaRPr lang="en-US" dirty="0">
              <a:solidFill>
                <a:srgbClr val="ABCEE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25724" y="1918075"/>
            <a:ext cx="7974390" cy="4066672"/>
          </a:xfrm>
        </p:spPr>
        <p:txBody>
          <a:bodyPr/>
          <a:lstStyle/>
          <a:p>
            <a:r>
              <a:rPr lang="en-US" sz="2800" dirty="0" smtClean="0"/>
              <a:t>Don’t Wait, Act Early! targeting families and pediatricians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2800" dirty="0"/>
              <a:t>E</a:t>
            </a:r>
            <a:r>
              <a:rPr lang="en-US" sz="2800" dirty="0" smtClean="0"/>
              <a:t>levated blood lead level (EBLL)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2800" dirty="0" smtClean="0"/>
              <a:t>Neonatal abstinence/opioid withdrawal syndrome (NAS/NOWS)</a:t>
            </a:r>
          </a:p>
        </p:txBody>
      </p:sp>
    </p:spTree>
    <p:extLst>
      <p:ext uri="{BB962C8B-B14F-4D97-AF65-F5344CB8AC3E}">
        <p14:creationId xmlns:p14="http://schemas.microsoft.com/office/powerpoint/2010/main" val="347682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D843B6-DF0F-46EC-ABC6-2B95326B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WAIT. ACT EARLY!</a:t>
            </a:r>
            <a:br>
              <a:rPr lang="en-US" dirty="0" smtClean="0"/>
            </a:br>
            <a:r>
              <a:rPr lang="en-US" dirty="0" smtClean="0"/>
              <a:t>CAMPAIGN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7177413" y="1503124"/>
            <a:ext cx="4446740" cy="1340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749" y="402736"/>
            <a:ext cx="1524000" cy="571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66" y="4253152"/>
            <a:ext cx="3497488" cy="582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18" y="1542734"/>
            <a:ext cx="2857500" cy="2381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68" y="5165236"/>
            <a:ext cx="3048000" cy="952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98" y="1545736"/>
            <a:ext cx="3048000" cy="4572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08" y="433169"/>
            <a:ext cx="6934200" cy="8572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2305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D843B6-DF0F-46EC-ABC6-2B95326B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EBLL</a:t>
            </a:r>
            <a:br>
              <a:rPr lang="en-US" dirty="0" smtClean="0"/>
            </a:br>
            <a:r>
              <a:rPr lang="en-US" dirty="0" smtClean="0"/>
              <a:t>CAMPAIGN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7177413" y="1503124"/>
            <a:ext cx="4446740" cy="1340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14" y="5095319"/>
            <a:ext cx="6765689" cy="8364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_oaOgU3-h9I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617646" y="1123837"/>
            <a:ext cx="4720920" cy="2655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38" y="361094"/>
            <a:ext cx="3285587" cy="45365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617646" y="4240765"/>
            <a:ext cx="4700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8CB7E2"/>
                </a:solidFill>
              </a:rPr>
              <a:t>https://www.helpmegrow.org/EBLL.aspx</a:t>
            </a:r>
          </a:p>
        </p:txBody>
      </p:sp>
    </p:spTree>
    <p:extLst>
      <p:ext uri="{BB962C8B-B14F-4D97-AF65-F5344CB8AC3E}">
        <p14:creationId xmlns:p14="http://schemas.microsoft.com/office/powerpoint/2010/main" val="16573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rame">
  <a:themeElements>
    <a:clrScheme name="BB Color Palette">
      <a:dk1>
        <a:srgbClr val="0EBBD0"/>
      </a:dk1>
      <a:lt1>
        <a:srgbClr val="FFFFFF"/>
      </a:lt1>
      <a:dk2>
        <a:srgbClr val="565349"/>
      </a:dk2>
      <a:lt2>
        <a:srgbClr val="DDDDDD"/>
      </a:lt2>
      <a:accent1>
        <a:srgbClr val="000000"/>
      </a:accent1>
      <a:accent2>
        <a:srgbClr val="69BE5A"/>
      </a:accent2>
      <a:accent3>
        <a:srgbClr val="BFBFBF"/>
      </a:accent3>
      <a:accent4>
        <a:srgbClr val="0A8494"/>
      </a:accent4>
      <a:accent5>
        <a:srgbClr val="47923A"/>
      </a:accent5>
      <a:accent6>
        <a:srgbClr val="818183"/>
      </a:accent6>
      <a:hlink>
        <a:srgbClr val="0EBBD0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20073</TotalTime>
  <Words>404</Words>
  <Application>Microsoft Office PowerPoint</Application>
  <PresentationFormat>Widescreen</PresentationFormat>
  <Paragraphs>130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Wingdings 2</vt:lpstr>
      <vt:lpstr>Century Gothic</vt:lpstr>
      <vt:lpstr>Calibri</vt:lpstr>
      <vt:lpstr>Arial</vt:lpstr>
      <vt:lpstr>Times New Roman</vt:lpstr>
      <vt:lpstr>1_Frame</vt:lpstr>
      <vt:lpstr>Help Me Grow  Central Intake &amp; Referral Updates to EI Providers</vt:lpstr>
      <vt:lpstr>AGENDA</vt:lpstr>
      <vt:lpstr>SFY21 EI DATA (July 2020 – June 2021)</vt:lpstr>
      <vt:lpstr>SFY20, 21, &amp; 22 FIRST HALF EI DATA COMPARISON (July – December)</vt:lpstr>
      <vt:lpstr>EIDS</vt:lpstr>
      <vt:lpstr>EI COMMUNICATIONS TOOLKIT</vt:lpstr>
      <vt:lpstr>SFY21- 22 COMMUNITY ENGAGEMENT CAMPAIGNS</vt:lpstr>
      <vt:lpstr>DON’T WAIT. ACT EARLY! CAMPAIGN</vt:lpstr>
      <vt:lpstr>EBLL CAMPAIGN</vt:lpstr>
      <vt:lpstr>NAS/NOWS CAMPAIGN</vt:lpstr>
      <vt:lpstr>SFY22 COMMUNITY ENGAGEMENT CAMPAIGNS</vt:lpstr>
      <vt:lpstr>SPECIFIC DELAYS CAMPAIGN</vt:lpstr>
      <vt:lpstr>TARGETING VULNERABLE POPULATIONS CAMPAIGN</vt:lpstr>
      <vt:lpstr>CHILD CARE CAMPAIGN</vt:lpstr>
      <vt:lpstr>ONLINE DEVELOPMENTAL SCREENING CAMPAIGN</vt:lpstr>
      <vt:lpstr>ADDITIONAL MATERIAL</vt:lpstr>
      <vt:lpstr>ADDITIONAL MATERIAL</vt:lpstr>
      <vt:lpstr>EI  MATERIAL USAGE</vt:lpstr>
      <vt:lpstr>SUCCESSFUL OUTREACH STRATEGIES</vt:lpstr>
      <vt:lpstr>CONTINUOUS QUALITY  IMPROVEMENT</vt:lpstr>
      <vt:lpstr>OHIO STATE FAIR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Intervention Messaging</dc:title>
  <dc:creator>Charisse N. Montgomery</dc:creator>
  <cp:lastModifiedBy>Melissa Bixel</cp:lastModifiedBy>
  <cp:revision>122</cp:revision>
  <cp:lastPrinted>2021-10-07T19:28:34Z</cp:lastPrinted>
  <dcterms:created xsi:type="dcterms:W3CDTF">2020-09-24T16:05:12Z</dcterms:created>
  <dcterms:modified xsi:type="dcterms:W3CDTF">2022-02-24T14:31:57Z</dcterms:modified>
</cp:coreProperties>
</file>