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83" r:id="rId5"/>
    <p:sldId id="284" r:id="rId6"/>
    <p:sldId id="285" r:id="rId7"/>
    <p:sldId id="286" r:id="rId8"/>
    <p:sldId id="312" r:id="rId9"/>
    <p:sldId id="313" r:id="rId10"/>
    <p:sldId id="315" r:id="rId11"/>
    <p:sldId id="314" r:id="rId12"/>
    <p:sldId id="256" r:id="rId13"/>
    <p:sldId id="276" r:id="rId14"/>
    <p:sldId id="265" r:id="rId15"/>
    <p:sldId id="266" r:id="rId16"/>
    <p:sldId id="270" r:id="rId17"/>
    <p:sldId id="269" r:id="rId18"/>
    <p:sldId id="268" r:id="rId19"/>
    <p:sldId id="267" r:id="rId20"/>
    <p:sldId id="274" r:id="rId21"/>
    <p:sldId id="273" r:id="rId22"/>
    <p:sldId id="299" r:id="rId23"/>
    <p:sldId id="275" r:id="rId24"/>
    <p:sldId id="272" r:id="rId25"/>
    <p:sldId id="271" r:id="rId26"/>
    <p:sldId id="319" r:id="rId27"/>
    <p:sldId id="320" r:id="rId28"/>
    <p:sldId id="278" r:id="rId29"/>
    <p:sldId id="280" r:id="rId30"/>
    <p:sldId id="281" r:id="rId31"/>
    <p:sldId id="282" r:id="rId32"/>
    <p:sldId id="264" r:id="rId33"/>
    <p:sldId id="316" r:id="rId34"/>
    <p:sldId id="257" r:id="rId35"/>
    <p:sldId id="258" r:id="rId36"/>
    <p:sldId id="259" r:id="rId37"/>
    <p:sldId id="317" r:id="rId38"/>
    <p:sldId id="261" r:id="rId39"/>
    <p:sldId id="262" r:id="rId40"/>
    <p:sldId id="263" r:id="rId41"/>
    <p:sldId id="318" r:id="rId42"/>
    <p:sldId id="287" r:id="rId43"/>
    <p:sldId id="288" r:id="rId44"/>
    <p:sldId id="298" r:id="rId45"/>
    <p:sldId id="289" r:id="rId46"/>
    <p:sldId id="290" r:id="rId47"/>
    <p:sldId id="291" r:id="rId48"/>
    <p:sldId id="292" r:id="rId49"/>
    <p:sldId id="293" r:id="rId50"/>
    <p:sldId id="294" r:id="rId51"/>
    <p:sldId id="295" r:id="rId52"/>
    <p:sldId id="296" r:id="rId53"/>
    <p:sldId id="297" r:id="rId54"/>
    <p:sldId id="301" r:id="rId55"/>
    <p:sldId id="304" r:id="rId56"/>
    <p:sldId id="308" r:id="rId57"/>
    <p:sldId id="305" r:id="rId58"/>
    <p:sldId id="303" r:id="rId59"/>
    <p:sldId id="306" r:id="rId60"/>
    <p:sldId id="307" r:id="rId61"/>
    <p:sldId id="309" r:id="rId62"/>
    <p:sldId id="310" r:id="rId63"/>
    <p:sldId id="311" r:id="rId64"/>
    <p:sldId id="322"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ond, Taylor" initials="HT" lastIdx="12" clrIdx="0">
    <p:extLst>
      <p:ext uri="{19B8F6BF-5375-455C-9EA6-DF929625EA0E}">
        <p15:presenceInfo xmlns:p15="http://schemas.microsoft.com/office/powerpoint/2012/main" userId="S::10113370@id.ohio.gov::9387e2a1-4c05-4be2-871a-794a3ec490b9" providerId="AD"/>
      </p:ext>
    </p:extLst>
  </p:cmAuthor>
  <p:cmAuthor id="2" name="Palumbo, Shelly" initials="PS" lastIdx="5" clrIdx="1">
    <p:extLst>
      <p:ext uri="{19B8F6BF-5375-455C-9EA6-DF929625EA0E}">
        <p15:presenceInfo xmlns:p15="http://schemas.microsoft.com/office/powerpoint/2012/main" userId="S::10122015@id.ohio.gov::ca3805bb-4bfe-4711-a624-794695e5a1b1" providerId="AD"/>
      </p:ext>
    </p:extLst>
  </p:cmAuthor>
  <p:cmAuthor id="3" name="Courts, Melissa" initials="CM" lastIdx="7" clrIdx="2">
    <p:extLst>
      <p:ext uri="{19B8F6BF-5375-455C-9EA6-DF929625EA0E}">
        <p15:presenceInfo xmlns:p15="http://schemas.microsoft.com/office/powerpoint/2012/main" userId="S::10046491@id.ohio.gov::a9de6c6a-1454-46af-9c88-692d35813927" providerId="AD"/>
      </p:ext>
    </p:extLst>
  </p:cmAuthor>
  <p:cmAuthor id="4" name="Dedino, Nathan" initials="DN" lastIdx="3" clrIdx="3">
    <p:extLst>
      <p:ext uri="{19B8F6BF-5375-455C-9EA6-DF929625EA0E}">
        <p15:presenceInfo xmlns:p15="http://schemas.microsoft.com/office/powerpoint/2012/main" userId="S::10117985@id.ohio.gov::762f28f8-e484-47be-88f6-56c732e81a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63B"/>
    <a:srgbClr val="CB8BDB"/>
    <a:srgbClr val="7EC9EE"/>
    <a:srgbClr val="EE8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6BF72-FF6B-435B-95AA-9913F2C6D539}" v="22" dt="2021-03-09T15:49:27.993"/>
    <p1510:client id="{D3FE7780-1169-43ED-986E-D87B49C331A6}" v="7916" dt="2021-03-09T16:23:43.719"/>
    <p1510:client id="{D56E9791-3BA9-4A3B-BFD4-984D657020CB}" v="9" dt="2021-03-09T19:19:18.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306B1-95E3-41C3-A350-EED6CFB59F98}" type="doc">
      <dgm:prSet loTypeId="urn:microsoft.com/office/officeart/2005/8/layout/hProcess11" loCatId="process" qsTypeId="urn:microsoft.com/office/officeart/2005/8/quickstyle/simple1" qsCatId="simple" csTypeId="urn:microsoft.com/office/officeart/2005/8/colors/accent1_2" csCatId="accent1" phldr="1"/>
      <dgm:spPr/>
    </dgm:pt>
    <dgm:pt modelId="{CBD49820-2664-44CA-ACF4-23880BCE8556}">
      <dgm:prSet phldrT="[Text]" custT="1"/>
      <dgm:spPr/>
      <dgm:t>
        <a:bodyPr/>
        <a:lstStyle/>
        <a:p>
          <a:r>
            <a:rPr lang="en-US" sz="2400" b="1">
              <a:solidFill>
                <a:schemeClr val="tx1"/>
              </a:solidFill>
              <a:latin typeface="Gotham" panose="02000504050000020004" pitchFamily="2" charset="0"/>
            </a:rPr>
            <a:t>STEP 1</a:t>
          </a:r>
        </a:p>
        <a:p>
          <a:r>
            <a:rPr lang="en-US" sz="2000" b="1">
              <a:solidFill>
                <a:schemeClr val="tx1"/>
              </a:solidFill>
              <a:latin typeface="Gotham" panose="02000504050000020004" pitchFamily="2" charset="0"/>
            </a:rPr>
            <a:t>System referral received</a:t>
          </a:r>
        </a:p>
      </dgm:t>
    </dgm:pt>
    <dgm:pt modelId="{BA7D1491-B291-41D8-9E9D-1B8CDD45B99F}" type="parTrans" cxnId="{69608FF6-A177-4A85-B0D8-8CCF23DA1551}">
      <dgm:prSet/>
      <dgm:spPr/>
      <dgm:t>
        <a:bodyPr/>
        <a:lstStyle/>
        <a:p>
          <a:endParaRPr lang="en-US">
            <a:latin typeface="Gotham" panose="02000504050000020004" pitchFamily="2" charset="0"/>
          </a:endParaRPr>
        </a:p>
      </dgm:t>
    </dgm:pt>
    <dgm:pt modelId="{C656F4BF-01E0-49BE-BB10-05A9C45E8A13}" type="sibTrans" cxnId="{69608FF6-A177-4A85-B0D8-8CCF23DA1551}">
      <dgm:prSet/>
      <dgm:spPr/>
      <dgm:t>
        <a:bodyPr/>
        <a:lstStyle/>
        <a:p>
          <a:endParaRPr lang="en-US">
            <a:latin typeface="Gotham" panose="02000504050000020004" pitchFamily="2" charset="0"/>
          </a:endParaRPr>
        </a:p>
      </dgm:t>
    </dgm:pt>
    <dgm:pt modelId="{065E1936-38FB-4B6B-9E9B-591558151B8A}">
      <dgm:prSet phldrT="[Text]" custT="1"/>
      <dgm:spPr/>
      <dgm:t>
        <a:bodyPr/>
        <a:lstStyle/>
        <a:p>
          <a:pPr>
            <a:lnSpc>
              <a:spcPct val="90000"/>
            </a:lnSpc>
          </a:pPr>
          <a:r>
            <a:rPr lang="en-US" sz="2400" b="1">
              <a:latin typeface="Gotham" panose="02000504050000020004" pitchFamily="2" charset="0"/>
            </a:rPr>
            <a:t>STEP 2</a:t>
          </a:r>
          <a:endParaRPr lang="en-US" sz="2400" b="1">
            <a:solidFill>
              <a:schemeClr val="accent2"/>
            </a:solidFill>
            <a:latin typeface="Gotham" panose="02000504050000020004" pitchFamily="2" charset="0"/>
          </a:endParaRPr>
        </a:p>
        <a:p>
          <a:pPr>
            <a:lnSpc>
              <a:spcPct val="100000"/>
            </a:lnSpc>
          </a:pPr>
          <a:r>
            <a:rPr lang="en-US" sz="2000" b="1">
              <a:solidFill>
                <a:schemeClr val="tx1"/>
              </a:solidFill>
              <a:latin typeface="Gotham" panose="02000504050000020004" pitchFamily="2" charset="0"/>
            </a:rPr>
            <a:t>Contact family to determine interest </a:t>
          </a:r>
          <a:br>
            <a:rPr lang="en-US" sz="1400" b="1">
              <a:solidFill>
                <a:schemeClr val="tx1"/>
              </a:solidFill>
              <a:latin typeface="Gotham" panose="02000504050000020004" pitchFamily="2" charset="0"/>
            </a:rPr>
          </a:br>
          <a:r>
            <a:rPr lang="en-US" sz="1200" b="0">
              <a:solidFill>
                <a:schemeClr val="tx1"/>
              </a:solidFill>
              <a:latin typeface="Gotham" panose="02000504050000020004" pitchFamily="2" charset="0"/>
            </a:rPr>
            <a:t>(depending on Reason for Referral chosen)</a:t>
          </a:r>
        </a:p>
      </dgm:t>
    </dgm:pt>
    <dgm:pt modelId="{4F4D3C12-071A-471C-9E66-10E6159C1799}" type="parTrans" cxnId="{69C31E16-30A5-411B-B331-AD2E69536E10}">
      <dgm:prSet/>
      <dgm:spPr/>
      <dgm:t>
        <a:bodyPr/>
        <a:lstStyle/>
        <a:p>
          <a:endParaRPr lang="en-US">
            <a:latin typeface="Gotham" panose="02000504050000020004" pitchFamily="2" charset="0"/>
          </a:endParaRPr>
        </a:p>
      </dgm:t>
    </dgm:pt>
    <dgm:pt modelId="{89BE528A-91A1-4F6E-BFA7-1ACFBC887604}" type="sibTrans" cxnId="{69C31E16-30A5-411B-B331-AD2E69536E10}">
      <dgm:prSet/>
      <dgm:spPr/>
      <dgm:t>
        <a:bodyPr/>
        <a:lstStyle/>
        <a:p>
          <a:endParaRPr lang="en-US">
            <a:latin typeface="Gotham" panose="02000504050000020004" pitchFamily="2" charset="0"/>
          </a:endParaRPr>
        </a:p>
      </dgm:t>
    </dgm:pt>
    <dgm:pt modelId="{B66FD67A-FD18-4A42-8E47-01EE84191342}">
      <dgm:prSet phldrT="[Text]" custT="1"/>
      <dgm:spPr/>
      <dgm:t>
        <a:bodyPr/>
        <a:lstStyle/>
        <a:p>
          <a:r>
            <a:rPr lang="en-US" sz="2400" b="1" i="0">
              <a:solidFill>
                <a:schemeClr val="tx1"/>
              </a:solidFill>
              <a:latin typeface="Gotham" panose="02000504050000020004" pitchFamily="2" charset="0"/>
            </a:rPr>
            <a:t>STEP 3</a:t>
          </a:r>
          <a:endParaRPr lang="en-US" sz="2400" b="1" i="0">
            <a:solidFill>
              <a:schemeClr val="accent2"/>
            </a:solidFill>
            <a:latin typeface="Gotham" panose="02000504050000020004" pitchFamily="2" charset="0"/>
          </a:endParaRPr>
        </a:p>
        <a:p>
          <a:r>
            <a:rPr lang="en-US" sz="2000" b="1">
              <a:solidFill>
                <a:schemeClr val="tx1"/>
              </a:solidFill>
              <a:latin typeface="Gotham" panose="02000504050000020004" pitchFamily="2" charset="0"/>
            </a:rPr>
            <a:t>Program determination</a:t>
          </a:r>
        </a:p>
      </dgm:t>
    </dgm:pt>
    <dgm:pt modelId="{728FA86D-CA9B-46AB-BC5B-3504B89C7781}" type="parTrans" cxnId="{7CB044DA-54A8-4776-90D7-8344FA7B4815}">
      <dgm:prSet/>
      <dgm:spPr/>
      <dgm:t>
        <a:bodyPr/>
        <a:lstStyle/>
        <a:p>
          <a:endParaRPr lang="en-US">
            <a:latin typeface="Gotham" panose="02000504050000020004" pitchFamily="2" charset="0"/>
          </a:endParaRPr>
        </a:p>
      </dgm:t>
    </dgm:pt>
    <dgm:pt modelId="{029B6F63-0A76-4D7B-AAFB-CA02A1F0B036}" type="sibTrans" cxnId="{7CB044DA-54A8-4776-90D7-8344FA7B4815}">
      <dgm:prSet/>
      <dgm:spPr/>
      <dgm:t>
        <a:bodyPr/>
        <a:lstStyle/>
        <a:p>
          <a:endParaRPr lang="en-US">
            <a:latin typeface="Gotham" panose="02000504050000020004" pitchFamily="2" charset="0"/>
          </a:endParaRPr>
        </a:p>
      </dgm:t>
    </dgm:pt>
    <dgm:pt modelId="{D9622692-05D9-4B44-B997-34C482CEAD07}">
      <dgm:prSet custT="1"/>
      <dgm:spPr/>
      <dgm:t>
        <a:bodyPr/>
        <a:lstStyle/>
        <a:p>
          <a:r>
            <a:rPr lang="en-US" sz="2400" b="1">
              <a:solidFill>
                <a:schemeClr val="tx1"/>
              </a:solidFill>
              <a:latin typeface="Gotham" panose="02000504050000020004" pitchFamily="2" charset="0"/>
            </a:rPr>
            <a:t>STEP 4</a:t>
          </a:r>
          <a:endParaRPr lang="en-US" sz="2400" b="1">
            <a:solidFill>
              <a:schemeClr val="accent2"/>
            </a:solidFill>
            <a:latin typeface="Gotham" panose="02000504050000020004" pitchFamily="2" charset="0"/>
          </a:endParaRPr>
        </a:p>
        <a:p>
          <a:r>
            <a:rPr lang="en-US" sz="2000" b="1">
              <a:solidFill>
                <a:schemeClr val="tx1"/>
              </a:solidFill>
              <a:latin typeface="Gotham" panose="02000504050000020004" pitchFamily="2" charset="0"/>
            </a:rPr>
            <a:t>Complete program referral/exit</a:t>
          </a:r>
        </a:p>
      </dgm:t>
    </dgm:pt>
    <dgm:pt modelId="{058C97CD-F585-4056-BF73-C06430397079}" type="parTrans" cxnId="{7B8338E1-28A9-4816-A143-539A378987E0}">
      <dgm:prSet/>
      <dgm:spPr/>
      <dgm:t>
        <a:bodyPr/>
        <a:lstStyle/>
        <a:p>
          <a:endParaRPr lang="en-US">
            <a:latin typeface="Gotham" panose="02000504050000020004" pitchFamily="2" charset="0"/>
          </a:endParaRPr>
        </a:p>
      </dgm:t>
    </dgm:pt>
    <dgm:pt modelId="{3581BEFA-4676-46E2-B7AD-446974DCF7F4}" type="sibTrans" cxnId="{7B8338E1-28A9-4816-A143-539A378987E0}">
      <dgm:prSet/>
      <dgm:spPr/>
      <dgm:t>
        <a:bodyPr/>
        <a:lstStyle/>
        <a:p>
          <a:endParaRPr lang="en-US">
            <a:latin typeface="Gotham" panose="02000504050000020004" pitchFamily="2" charset="0"/>
          </a:endParaRPr>
        </a:p>
      </dgm:t>
    </dgm:pt>
    <dgm:pt modelId="{E13DAB6A-8241-4298-BAA8-E1EA1650BADA}">
      <dgm:prSet custT="1"/>
      <dgm:spPr/>
      <dgm:t>
        <a:bodyPr/>
        <a:lstStyle/>
        <a:p>
          <a:r>
            <a:rPr lang="en-US" sz="2400" b="1" i="0">
              <a:solidFill>
                <a:schemeClr val="tx1"/>
              </a:solidFill>
              <a:latin typeface="Gotham" panose="02000504050000020004" pitchFamily="2" charset="0"/>
            </a:rPr>
            <a:t>STEP 5</a:t>
          </a:r>
        </a:p>
        <a:p>
          <a:r>
            <a:rPr lang="en-US" sz="2000" b="1">
              <a:solidFill>
                <a:schemeClr val="tx1"/>
              </a:solidFill>
              <a:latin typeface="Gotham" panose="02000504050000020004" pitchFamily="2" charset="0"/>
            </a:rPr>
            <a:t>Referral Follow-up</a:t>
          </a:r>
        </a:p>
      </dgm:t>
    </dgm:pt>
    <dgm:pt modelId="{3B2C1AF7-7187-45CC-BAD9-FAA4ED801CC6}" type="parTrans" cxnId="{F805235E-E553-4BE1-B54B-E3B7B1216A73}">
      <dgm:prSet/>
      <dgm:spPr/>
      <dgm:t>
        <a:bodyPr/>
        <a:lstStyle/>
        <a:p>
          <a:endParaRPr lang="en-US"/>
        </a:p>
      </dgm:t>
    </dgm:pt>
    <dgm:pt modelId="{FB1230AE-D80F-4C7C-9CCD-135CF643BC34}" type="sibTrans" cxnId="{F805235E-E553-4BE1-B54B-E3B7B1216A73}">
      <dgm:prSet/>
      <dgm:spPr/>
      <dgm:t>
        <a:bodyPr/>
        <a:lstStyle/>
        <a:p>
          <a:endParaRPr lang="en-US"/>
        </a:p>
      </dgm:t>
    </dgm:pt>
    <dgm:pt modelId="{EA0C71B3-295C-41F4-8394-778A0ED440C9}" type="pres">
      <dgm:prSet presAssocID="{9DB306B1-95E3-41C3-A350-EED6CFB59F98}" presName="Name0" presStyleCnt="0">
        <dgm:presLayoutVars>
          <dgm:dir/>
          <dgm:resizeHandles val="exact"/>
        </dgm:presLayoutVars>
      </dgm:prSet>
      <dgm:spPr/>
    </dgm:pt>
    <dgm:pt modelId="{48674126-856E-40A2-AED1-66B0EF9F29B2}" type="pres">
      <dgm:prSet presAssocID="{9DB306B1-95E3-41C3-A350-EED6CFB59F98}" presName="arrow" presStyleLbl="bgShp" presStyleIdx="0" presStyleCnt="1" custScaleY="9462" custLinFactNeighborX="-2759" custLinFactNeighborY="415"/>
      <dgm:spPr>
        <a:solidFill>
          <a:srgbClr val="CB8BDB"/>
        </a:solidFill>
        <a:ln>
          <a:solidFill>
            <a:schemeClr val="accent4"/>
          </a:solidFill>
        </a:ln>
      </dgm:spPr>
    </dgm:pt>
    <dgm:pt modelId="{83EA8674-93CF-4ECA-962C-E32EF3196C72}" type="pres">
      <dgm:prSet presAssocID="{9DB306B1-95E3-41C3-A350-EED6CFB59F98}" presName="points" presStyleCnt="0"/>
      <dgm:spPr/>
    </dgm:pt>
    <dgm:pt modelId="{4EA87744-041F-4546-99B8-AFD0F76E549E}" type="pres">
      <dgm:prSet presAssocID="{CBD49820-2664-44CA-ACF4-23880BCE8556}" presName="compositeA" presStyleCnt="0"/>
      <dgm:spPr/>
    </dgm:pt>
    <dgm:pt modelId="{92555D7C-BA79-40AB-AEB4-9DF6047BAF06}" type="pres">
      <dgm:prSet presAssocID="{CBD49820-2664-44CA-ACF4-23880BCE8556}" presName="textA" presStyleLbl="revTx" presStyleIdx="0" presStyleCnt="5">
        <dgm:presLayoutVars>
          <dgm:bulletEnabled val="1"/>
        </dgm:presLayoutVars>
      </dgm:prSet>
      <dgm:spPr/>
    </dgm:pt>
    <dgm:pt modelId="{1F883994-82B5-4883-84E5-27DEA523696A}" type="pres">
      <dgm:prSet presAssocID="{CBD49820-2664-44CA-ACF4-23880BCE8556}" presName="circleA" presStyleLbl="node1" presStyleIdx="0" presStyleCnt="5" custScaleX="68302" custScaleY="68302"/>
      <dgm:spPr>
        <a:solidFill>
          <a:schemeClr val="bg1"/>
        </a:solidFill>
        <a:ln w="38100">
          <a:solidFill>
            <a:srgbClr val="EE878A"/>
          </a:solidFill>
        </a:ln>
      </dgm:spPr>
    </dgm:pt>
    <dgm:pt modelId="{7BDEDF1D-B731-48F3-82E6-549E9F37DDD3}" type="pres">
      <dgm:prSet presAssocID="{CBD49820-2664-44CA-ACF4-23880BCE8556}" presName="spaceA" presStyleCnt="0"/>
      <dgm:spPr/>
    </dgm:pt>
    <dgm:pt modelId="{2B4096E2-5B8D-494C-9868-68BA6E44F7EB}" type="pres">
      <dgm:prSet presAssocID="{C656F4BF-01E0-49BE-BB10-05A9C45E8A13}" presName="space" presStyleCnt="0"/>
      <dgm:spPr/>
    </dgm:pt>
    <dgm:pt modelId="{14D610B3-38C2-44F7-8FD9-40E31945903B}" type="pres">
      <dgm:prSet presAssocID="{065E1936-38FB-4B6B-9E9B-591558151B8A}" presName="compositeB" presStyleCnt="0"/>
      <dgm:spPr/>
    </dgm:pt>
    <dgm:pt modelId="{C0A42F7C-715B-4A79-9828-F6AC332F3146}" type="pres">
      <dgm:prSet presAssocID="{065E1936-38FB-4B6B-9E9B-591558151B8A}" presName="textB" presStyleLbl="revTx" presStyleIdx="1" presStyleCnt="5" custScaleX="133708">
        <dgm:presLayoutVars>
          <dgm:bulletEnabled val="1"/>
        </dgm:presLayoutVars>
      </dgm:prSet>
      <dgm:spPr/>
    </dgm:pt>
    <dgm:pt modelId="{C3811A8C-C5B9-40D6-9371-4FC75134A683}" type="pres">
      <dgm:prSet presAssocID="{065E1936-38FB-4B6B-9E9B-591558151B8A}" presName="circleB" presStyleLbl="node1" presStyleIdx="1" presStyleCnt="5" custScaleX="68302" custScaleY="68302"/>
      <dgm:spPr>
        <a:solidFill>
          <a:schemeClr val="bg1"/>
        </a:solidFill>
        <a:ln w="38100">
          <a:solidFill>
            <a:srgbClr val="EE878A"/>
          </a:solidFill>
        </a:ln>
      </dgm:spPr>
    </dgm:pt>
    <dgm:pt modelId="{C56CC229-AA67-4139-B9AD-0F42CCBF65C9}" type="pres">
      <dgm:prSet presAssocID="{065E1936-38FB-4B6B-9E9B-591558151B8A}" presName="spaceB" presStyleCnt="0"/>
      <dgm:spPr/>
    </dgm:pt>
    <dgm:pt modelId="{344176A9-4596-4164-93EE-105F99235EEA}" type="pres">
      <dgm:prSet presAssocID="{89BE528A-91A1-4F6E-BFA7-1ACFBC887604}" presName="space" presStyleCnt="0"/>
      <dgm:spPr/>
    </dgm:pt>
    <dgm:pt modelId="{6D52EC47-EDC5-4D27-9CB9-7B5B93FBBEE1}" type="pres">
      <dgm:prSet presAssocID="{B66FD67A-FD18-4A42-8E47-01EE84191342}" presName="compositeA" presStyleCnt="0"/>
      <dgm:spPr/>
    </dgm:pt>
    <dgm:pt modelId="{D4CDBD6E-3669-4F1C-9CC4-93E35C648322}" type="pres">
      <dgm:prSet presAssocID="{B66FD67A-FD18-4A42-8E47-01EE84191342}" presName="textA" presStyleLbl="revTx" presStyleIdx="2" presStyleCnt="5" custScaleX="118970">
        <dgm:presLayoutVars>
          <dgm:bulletEnabled val="1"/>
        </dgm:presLayoutVars>
      </dgm:prSet>
      <dgm:spPr/>
    </dgm:pt>
    <dgm:pt modelId="{47A22639-27DB-48B6-8C1A-0E49E17D2CAD}" type="pres">
      <dgm:prSet presAssocID="{B66FD67A-FD18-4A42-8E47-01EE84191342}" presName="circleA" presStyleLbl="node1" presStyleIdx="2" presStyleCnt="5" custScaleX="68302" custScaleY="68302"/>
      <dgm:spPr>
        <a:solidFill>
          <a:schemeClr val="bg1"/>
        </a:solidFill>
        <a:ln w="38100">
          <a:solidFill>
            <a:srgbClr val="EE878A"/>
          </a:solidFill>
        </a:ln>
      </dgm:spPr>
    </dgm:pt>
    <dgm:pt modelId="{04669B89-305A-4E50-B9C3-9B50EC0CAB61}" type="pres">
      <dgm:prSet presAssocID="{B66FD67A-FD18-4A42-8E47-01EE84191342}" presName="spaceA" presStyleCnt="0"/>
      <dgm:spPr/>
    </dgm:pt>
    <dgm:pt modelId="{8D9FFF2C-2898-47EC-9BFD-28499EE3A7C4}" type="pres">
      <dgm:prSet presAssocID="{029B6F63-0A76-4D7B-AAFB-CA02A1F0B036}" presName="space" presStyleCnt="0"/>
      <dgm:spPr/>
    </dgm:pt>
    <dgm:pt modelId="{394B1C5B-C3CB-4BC4-BEEE-05FF4F4A0DFF}" type="pres">
      <dgm:prSet presAssocID="{D9622692-05D9-4B44-B997-34C482CEAD07}" presName="compositeB" presStyleCnt="0"/>
      <dgm:spPr/>
    </dgm:pt>
    <dgm:pt modelId="{EDA64E7E-39F7-47B6-BE20-7054A81C7ED8}" type="pres">
      <dgm:prSet presAssocID="{D9622692-05D9-4B44-B997-34C482CEAD07}" presName="textB" presStyleLbl="revTx" presStyleIdx="3" presStyleCnt="5">
        <dgm:presLayoutVars>
          <dgm:bulletEnabled val="1"/>
        </dgm:presLayoutVars>
      </dgm:prSet>
      <dgm:spPr/>
    </dgm:pt>
    <dgm:pt modelId="{0B9460AF-9DA8-4898-B704-60496BEF18AE}" type="pres">
      <dgm:prSet presAssocID="{D9622692-05D9-4B44-B997-34C482CEAD07}" presName="circleB" presStyleLbl="node1" presStyleIdx="3" presStyleCnt="5" custScaleX="68302" custScaleY="68302"/>
      <dgm:spPr>
        <a:solidFill>
          <a:schemeClr val="bg1"/>
        </a:solidFill>
        <a:ln w="38100">
          <a:solidFill>
            <a:srgbClr val="EE878A"/>
          </a:solidFill>
        </a:ln>
      </dgm:spPr>
    </dgm:pt>
    <dgm:pt modelId="{BFB3F211-7881-4B74-9838-BD092E9281E9}" type="pres">
      <dgm:prSet presAssocID="{D9622692-05D9-4B44-B997-34C482CEAD07}" presName="spaceB" presStyleCnt="0"/>
      <dgm:spPr/>
    </dgm:pt>
    <dgm:pt modelId="{FB34CCBC-3FE5-48EF-9A7A-4D368620180B}" type="pres">
      <dgm:prSet presAssocID="{3581BEFA-4676-46E2-B7AD-446974DCF7F4}" presName="space" presStyleCnt="0"/>
      <dgm:spPr/>
    </dgm:pt>
    <dgm:pt modelId="{FAA58A3C-38F8-4363-BB05-DC69FE29F759}" type="pres">
      <dgm:prSet presAssocID="{E13DAB6A-8241-4298-BAA8-E1EA1650BADA}" presName="compositeA" presStyleCnt="0"/>
      <dgm:spPr/>
    </dgm:pt>
    <dgm:pt modelId="{1BA54EAC-B073-42EE-BB62-99CA22715CFD}" type="pres">
      <dgm:prSet presAssocID="{E13DAB6A-8241-4298-BAA8-E1EA1650BADA}" presName="textA" presStyleLbl="revTx" presStyleIdx="4" presStyleCnt="5">
        <dgm:presLayoutVars>
          <dgm:bulletEnabled val="1"/>
        </dgm:presLayoutVars>
      </dgm:prSet>
      <dgm:spPr/>
    </dgm:pt>
    <dgm:pt modelId="{8FFDD544-F21B-4382-8C14-1C4830042775}" type="pres">
      <dgm:prSet presAssocID="{E13DAB6A-8241-4298-BAA8-E1EA1650BADA}" presName="circleA" presStyleLbl="node1" presStyleIdx="4" presStyleCnt="5"/>
      <dgm:spPr>
        <a:solidFill>
          <a:schemeClr val="bg1"/>
        </a:solidFill>
        <a:ln w="38100">
          <a:solidFill>
            <a:srgbClr val="EE878A"/>
          </a:solidFill>
        </a:ln>
      </dgm:spPr>
    </dgm:pt>
    <dgm:pt modelId="{9B897C4E-6EB3-46CB-99AE-E11A47FEAB36}" type="pres">
      <dgm:prSet presAssocID="{E13DAB6A-8241-4298-BAA8-E1EA1650BADA}" presName="spaceA" presStyleCnt="0"/>
      <dgm:spPr/>
    </dgm:pt>
  </dgm:ptLst>
  <dgm:cxnLst>
    <dgm:cxn modelId="{69C31E16-30A5-411B-B331-AD2E69536E10}" srcId="{9DB306B1-95E3-41C3-A350-EED6CFB59F98}" destId="{065E1936-38FB-4B6B-9E9B-591558151B8A}" srcOrd="1" destOrd="0" parTransId="{4F4D3C12-071A-471C-9E66-10E6159C1799}" sibTransId="{89BE528A-91A1-4F6E-BFA7-1ACFBC887604}"/>
    <dgm:cxn modelId="{F805235E-E553-4BE1-B54B-E3B7B1216A73}" srcId="{9DB306B1-95E3-41C3-A350-EED6CFB59F98}" destId="{E13DAB6A-8241-4298-BAA8-E1EA1650BADA}" srcOrd="4" destOrd="0" parTransId="{3B2C1AF7-7187-45CC-BAD9-FAA4ED801CC6}" sibTransId="{FB1230AE-D80F-4C7C-9CCD-135CF643BC34}"/>
    <dgm:cxn modelId="{70F80A75-448A-4577-B963-FC9FDA148495}" type="presOf" srcId="{B66FD67A-FD18-4A42-8E47-01EE84191342}" destId="{D4CDBD6E-3669-4F1C-9CC4-93E35C648322}" srcOrd="0" destOrd="0" presId="urn:microsoft.com/office/officeart/2005/8/layout/hProcess11"/>
    <dgm:cxn modelId="{D7879692-7ABF-4277-9747-C41FA94E21DD}" type="presOf" srcId="{D9622692-05D9-4B44-B997-34C482CEAD07}" destId="{EDA64E7E-39F7-47B6-BE20-7054A81C7ED8}" srcOrd="0" destOrd="0" presId="urn:microsoft.com/office/officeart/2005/8/layout/hProcess11"/>
    <dgm:cxn modelId="{57F07CB4-D350-473F-98B0-60B89D812E96}" type="presOf" srcId="{9DB306B1-95E3-41C3-A350-EED6CFB59F98}" destId="{EA0C71B3-295C-41F4-8394-778A0ED440C9}" srcOrd="0" destOrd="0" presId="urn:microsoft.com/office/officeart/2005/8/layout/hProcess11"/>
    <dgm:cxn modelId="{04A8C0C0-B8FC-4A5F-8D32-0A7867EC1BC0}" type="presOf" srcId="{E13DAB6A-8241-4298-BAA8-E1EA1650BADA}" destId="{1BA54EAC-B073-42EE-BB62-99CA22715CFD}" srcOrd="0" destOrd="0" presId="urn:microsoft.com/office/officeart/2005/8/layout/hProcess11"/>
    <dgm:cxn modelId="{337CBFCC-A48C-4EE1-904F-548B2DE30345}" type="presOf" srcId="{CBD49820-2664-44CA-ACF4-23880BCE8556}" destId="{92555D7C-BA79-40AB-AEB4-9DF6047BAF06}" srcOrd="0" destOrd="0" presId="urn:microsoft.com/office/officeart/2005/8/layout/hProcess11"/>
    <dgm:cxn modelId="{7CB044DA-54A8-4776-90D7-8344FA7B4815}" srcId="{9DB306B1-95E3-41C3-A350-EED6CFB59F98}" destId="{B66FD67A-FD18-4A42-8E47-01EE84191342}" srcOrd="2" destOrd="0" parTransId="{728FA86D-CA9B-46AB-BC5B-3504B89C7781}" sibTransId="{029B6F63-0A76-4D7B-AAFB-CA02A1F0B036}"/>
    <dgm:cxn modelId="{7B8338E1-28A9-4816-A143-539A378987E0}" srcId="{9DB306B1-95E3-41C3-A350-EED6CFB59F98}" destId="{D9622692-05D9-4B44-B997-34C482CEAD07}" srcOrd="3" destOrd="0" parTransId="{058C97CD-F585-4056-BF73-C06430397079}" sibTransId="{3581BEFA-4676-46E2-B7AD-446974DCF7F4}"/>
    <dgm:cxn modelId="{6E5832E8-5D89-4489-9A4D-A9D67A58A497}" type="presOf" srcId="{065E1936-38FB-4B6B-9E9B-591558151B8A}" destId="{C0A42F7C-715B-4A79-9828-F6AC332F3146}" srcOrd="0" destOrd="0" presId="urn:microsoft.com/office/officeart/2005/8/layout/hProcess11"/>
    <dgm:cxn modelId="{69608FF6-A177-4A85-B0D8-8CCF23DA1551}" srcId="{9DB306B1-95E3-41C3-A350-EED6CFB59F98}" destId="{CBD49820-2664-44CA-ACF4-23880BCE8556}" srcOrd="0" destOrd="0" parTransId="{BA7D1491-B291-41D8-9E9D-1B8CDD45B99F}" sibTransId="{C656F4BF-01E0-49BE-BB10-05A9C45E8A13}"/>
    <dgm:cxn modelId="{C314ACC9-2894-4550-8632-33B4D47733BC}" type="presParOf" srcId="{EA0C71B3-295C-41F4-8394-778A0ED440C9}" destId="{48674126-856E-40A2-AED1-66B0EF9F29B2}" srcOrd="0" destOrd="0" presId="urn:microsoft.com/office/officeart/2005/8/layout/hProcess11"/>
    <dgm:cxn modelId="{236B57D1-1BA2-4B04-8583-924225692671}" type="presParOf" srcId="{EA0C71B3-295C-41F4-8394-778A0ED440C9}" destId="{83EA8674-93CF-4ECA-962C-E32EF3196C72}" srcOrd="1" destOrd="0" presId="urn:microsoft.com/office/officeart/2005/8/layout/hProcess11"/>
    <dgm:cxn modelId="{B9A9B8E2-A194-4A64-93E9-F7CE006CB44C}" type="presParOf" srcId="{83EA8674-93CF-4ECA-962C-E32EF3196C72}" destId="{4EA87744-041F-4546-99B8-AFD0F76E549E}" srcOrd="0" destOrd="0" presId="urn:microsoft.com/office/officeart/2005/8/layout/hProcess11"/>
    <dgm:cxn modelId="{7CA69B1A-B278-4C53-930D-A769C8A9C0C5}" type="presParOf" srcId="{4EA87744-041F-4546-99B8-AFD0F76E549E}" destId="{92555D7C-BA79-40AB-AEB4-9DF6047BAF06}" srcOrd="0" destOrd="0" presId="urn:microsoft.com/office/officeart/2005/8/layout/hProcess11"/>
    <dgm:cxn modelId="{1E485725-057F-4C85-B3F4-D1131C2B209B}" type="presParOf" srcId="{4EA87744-041F-4546-99B8-AFD0F76E549E}" destId="{1F883994-82B5-4883-84E5-27DEA523696A}" srcOrd="1" destOrd="0" presId="urn:microsoft.com/office/officeart/2005/8/layout/hProcess11"/>
    <dgm:cxn modelId="{7FFE09E0-8C64-4D00-A56C-381CB2960422}" type="presParOf" srcId="{4EA87744-041F-4546-99B8-AFD0F76E549E}" destId="{7BDEDF1D-B731-48F3-82E6-549E9F37DDD3}" srcOrd="2" destOrd="0" presId="urn:microsoft.com/office/officeart/2005/8/layout/hProcess11"/>
    <dgm:cxn modelId="{29E80336-2FB1-475D-9F17-E5EE6B0F1C3F}" type="presParOf" srcId="{83EA8674-93CF-4ECA-962C-E32EF3196C72}" destId="{2B4096E2-5B8D-494C-9868-68BA6E44F7EB}" srcOrd="1" destOrd="0" presId="urn:microsoft.com/office/officeart/2005/8/layout/hProcess11"/>
    <dgm:cxn modelId="{13633AB7-6FF8-49A1-81E2-D7E33BE287EC}" type="presParOf" srcId="{83EA8674-93CF-4ECA-962C-E32EF3196C72}" destId="{14D610B3-38C2-44F7-8FD9-40E31945903B}" srcOrd="2" destOrd="0" presId="urn:microsoft.com/office/officeart/2005/8/layout/hProcess11"/>
    <dgm:cxn modelId="{1A29AB4D-7F73-47A2-B784-497ACE9B8DA5}" type="presParOf" srcId="{14D610B3-38C2-44F7-8FD9-40E31945903B}" destId="{C0A42F7C-715B-4A79-9828-F6AC332F3146}" srcOrd="0" destOrd="0" presId="urn:microsoft.com/office/officeart/2005/8/layout/hProcess11"/>
    <dgm:cxn modelId="{1B995ADC-8039-4B02-AB66-891A8B2CAC98}" type="presParOf" srcId="{14D610B3-38C2-44F7-8FD9-40E31945903B}" destId="{C3811A8C-C5B9-40D6-9371-4FC75134A683}" srcOrd="1" destOrd="0" presId="urn:microsoft.com/office/officeart/2005/8/layout/hProcess11"/>
    <dgm:cxn modelId="{444F7CBF-3FD1-4747-BF58-A25FBF22494B}" type="presParOf" srcId="{14D610B3-38C2-44F7-8FD9-40E31945903B}" destId="{C56CC229-AA67-4139-B9AD-0F42CCBF65C9}" srcOrd="2" destOrd="0" presId="urn:microsoft.com/office/officeart/2005/8/layout/hProcess11"/>
    <dgm:cxn modelId="{7A041772-F4B5-443F-AF8E-F35C1678946B}" type="presParOf" srcId="{83EA8674-93CF-4ECA-962C-E32EF3196C72}" destId="{344176A9-4596-4164-93EE-105F99235EEA}" srcOrd="3" destOrd="0" presId="urn:microsoft.com/office/officeart/2005/8/layout/hProcess11"/>
    <dgm:cxn modelId="{04D8A939-19E9-42E6-99F1-367DB41A6EFA}" type="presParOf" srcId="{83EA8674-93CF-4ECA-962C-E32EF3196C72}" destId="{6D52EC47-EDC5-4D27-9CB9-7B5B93FBBEE1}" srcOrd="4" destOrd="0" presId="urn:microsoft.com/office/officeart/2005/8/layout/hProcess11"/>
    <dgm:cxn modelId="{84C9C0C5-D352-4C1E-93EB-466CEEE9BB8F}" type="presParOf" srcId="{6D52EC47-EDC5-4D27-9CB9-7B5B93FBBEE1}" destId="{D4CDBD6E-3669-4F1C-9CC4-93E35C648322}" srcOrd="0" destOrd="0" presId="urn:microsoft.com/office/officeart/2005/8/layout/hProcess11"/>
    <dgm:cxn modelId="{5A4DC39D-3CF1-4B3D-880C-9F5ED3B1B86D}" type="presParOf" srcId="{6D52EC47-EDC5-4D27-9CB9-7B5B93FBBEE1}" destId="{47A22639-27DB-48B6-8C1A-0E49E17D2CAD}" srcOrd="1" destOrd="0" presId="urn:microsoft.com/office/officeart/2005/8/layout/hProcess11"/>
    <dgm:cxn modelId="{374C72E2-6CED-4CB4-AE78-3F1FC1106A31}" type="presParOf" srcId="{6D52EC47-EDC5-4D27-9CB9-7B5B93FBBEE1}" destId="{04669B89-305A-4E50-B9C3-9B50EC0CAB61}" srcOrd="2" destOrd="0" presId="urn:microsoft.com/office/officeart/2005/8/layout/hProcess11"/>
    <dgm:cxn modelId="{C56C07A4-CBAC-4D8A-9473-ABBF9CFCDECF}" type="presParOf" srcId="{83EA8674-93CF-4ECA-962C-E32EF3196C72}" destId="{8D9FFF2C-2898-47EC-9BFD-28499EE3A7C4}" srcOrd="5" destOrd="0" presId="urn:microsoft.com/office/officeart/2005/8/layout/hProcess11"/>
    <dgm:cxn modelId="{AD064F41-0606-4425-94A3-C09C75D68F84}" type="presParOf" srcId="{83EA8674-93CF-4ECA-962C-E32EF3196C72}" destId="{394B1C5B-C3CB-4BC4-BEEE-05FF4F4A0DFF}" srcOrd="6" destOrd="0" presId="urn:microsoft.com/office/officeart/2005/8/layout/hProcess11"/>
    <dgm:cxn modelId="{F4168EBE-395E-4A9D-96F4-1228E45D0660}" type="presParOf" srcId="{394B1C5B-C3CB-4BC4-BEEE-05FF4F4A0DFF}" destId="{EDA64E7E-39F7-47B6-BE20-7054A81C7ED8}" srcOrd="0" destOrd="0" presId="urn:microsoft.com/office/officeart/2005/8/layout/hProcess11"/>
    <dgm:cxn modelId="{1CD57EC5-8D21-4FD4-B7D4-AA1CADD88639}" type="presParOf" srcId="{394B1C5B-C3CB-4BC4-BEEE-05FF4F4A0DFF}" destId="{0B9460AF-9DA8-4898-B704-60496BEF18AE}" srcOrd="1" destOrd="0" presId="urn:microsoft.com/office/officeart/2005/8/layout/hProcess11"/>
    <dgm:cxn modelId="{D390DFB6-ABEB-4F5D-ADDA-C71256D12FC4}" type="presParOf" srcId="{394B1C5B-C3CB-4BC4-BEEE-05FF4F4A0DFF}" destId="{BFB3F211-7881-4B74-9838-BD092E9281E9}" srcOrd="2" destOrd="0" presId="urn:microsoft.com/office/officeart/2005/8/layout/hProcess11"/>
    <dgm:cxn modelId="{65DD4AC5-6F86-4D1C-9D12-19CC141E10CD}" type="presParOf" srcId="{83EA8674-93CF-4ECA-962C-E32EF3196C72}" destId="{FB34CCBC-3FE5-48EF-9A7A-4D368620180B}" srcOrd="7" destOrd="0" presId="urn:microsoft.com/office/officeart/2005/8/layout/hProcess11"/>
    <dgm:cxn modelId="{64E23E8C-22B3-461D-B3EA-9C7E3BB149DE}" type="presParOf" srcId="{83EA8674-93CF-4ECA-962C-E32EF3196C72}" destId="{FAA58A3C-38F8-4363-BB05-DC69FE29F759}" srcOrd="8" destOrd="0" presId="urn:microsoft.com/office/officeart/2005/8/layout/hProcess11"/>
    <dgm:cxn modelId="{84F0E23C-8170-41FD-8C6A-CC94FB4EAD25}" type="presParOf" srcId="{FAA58A3C-38F8-4363-BB05-DC69FE29F759}" destId="{1BA54EAC-B073-42EE-BB62-99CA22715CFD}" srcOrd="0" destOrd="0" presId="urn:microsoft.com/office/officeart/2005/8/layout/hProcess11"/>
    <dgm:cxn modelId="{EAFE5D05-2976-4EE8-A20D-CD084DEDA679}" type="presParOf" srcId="{FAA58A3C-38F8-4363-BB05-DC69FE29F759}" destId="{8FFDD544-F21B-4382-8C14-1C4830042775}" srcOrd="1" destOrd="0" presId="urn:microsoft.com/office/officeart/2005/8/layout/hProcess11"/>
    <dgm:cxn modelId="{D26DBA68-D9EE-4824-BD85-37644ADB3D30}" type="presParOf" srcId="{FAA58A3C-38F8-4363-BB05-DC69FE29F759}" destId="{9B897C4E-6EB3-46CB-99AE-E11A47FEAB3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AAF39-C428-40B3-8A65-E555ADEFA785}" type="doc">
      <dgm:prSet loTypeId="urn:microsoft.com/office/officeart/2005/8/layout/hierarchy1" loCatId="hierarchy" qsTypeId="urn:microsoft.com/office/officeart/2005/8/quickstyle/3d3" qsCatId="3D" csTypeId="urn:microsoft.com/office/officeart/2005/8/colors/accent3_4" csCatId="accent3" phldr="1"/>
      <dgm:spPr/>
      <dgm:t>
        <a:bodyPr/>
        <a:lstStyle/>
        <a:p>
          <a:endParaRPr lang="en-US"/>
        </a:p>
      </dgm:t>
    </dgm:pt>
    <dgm:pt modelId="{AC58CE7C-19C1-4022-8D3E-9E223F0755B0}">
      <dgm:prSet/>
      <dgm:spPr/>
      <dgm:t>
        <a:bodyPr/>
        <a:lstStyle/>
        <a:p>
          <a:endParaRPr lang="en-US" b="1">
            <a:solidFill>
              <a:srgbClr val="C00000"/>
            </a:solidFill>
          </a:endParaRPr>
        </a:p>
      </dgm:t>
    </dgm:pt>
    <dgm:pt modelId="{022A16AA-717C-46D3-8A85-A7BA01881EA6}" type="parTrans" cxnId="{E1F5892F-C168-4D2D-86FF-99A9DE0CA319}">
      <dgm:prSet/>
      <dgm:spPr/>
      <dgm:t>
        <a:bodyPr/>
        <a:lstStyle/>
        <a:p>
          <a:endParaRPr lang="en-US"/>
        </a:p>
      </dgm:t>
    </dgm:pt>
    <dgm:pt modelId="{4BBCEEAA-D28B-4744-B9A7-104A2EB047F4}" type="sibTrans" cxnId="{E1F5892F-C168-4D2D-86FF-99A9DE0CA319}">
      <dgm:prSet/>
      <dgm:spPr/>
      <dgm:t>
        <a:bodyPr/>
        <a:lstStyle/>
        <a:p>
          <a:endParaRPr lang="en-US"/>
        </a:p>
      </dgm:t>
    </dgm:pt>
    <dgm:pt modelId="{EFA74A65-4503-4F29-8D72-7101D8FEAB11}">
      <dgm:prSet/>
      <dgm:spPr/>
      <dgm:t>
        <a:bodyPr/>
        <a:lstStyle/>
        <a:p>
          <a:endParaRPr lang="en-US"/>
        </a:p>
      </dgm:t>
    </dgm:pt>
    <dgm:pt modelId="{BAAA596E-D82D-4865-98A6-A55DBFFB3125}" type="parTrans" cxnId="{BBA503E1-EA96-4BC5-9C31-CDBA00155CC8}">
      <dgm:prSet/>
      <dgm:spPr/>
      <dgm:t>
        <a:bodyPr/>
        <a:lstStyle/>
        <a:p>
          <a:endParaRPr lang="en-US"/>
        </a:p>
      </dgm:t>
    </dgm:pt>
    <dgm:pt modelId="{3B98FC52-D848-4601-A02A-895F47AE3C2F}" type="sibTrans" cxnId="{BBA503E1-EA96-4BC5-9C31-CDBA00155CC8}">
      <dgm:prSet/>
      <dgm:spPr/>
      <dgm:t>
        <a:bodyPr/>
        <a:lstStyle/>
        <a:p>
          <a:endParaRPr lang="en-US"/>
        </a:p>
      </dgm:t>
    </dgm:pt>
    <dgm:pt modelId="{75280E80-B2E0-4EF4-B00D-1D6FA6C86C15}">
      <dgm:prSet phldrT="[Text]"/>
      <dgm:spPr/>
      <dgm:t>
        <a:bodyPr/>
        <a:lstStyle/>
        <a:p>
          <a:endParaRPr lang="en-US"/>
        </a:p>
      </dgm:t>
    </dgm:pt>
    <dgm:pt modelId="{DA66A1C5-6FB4-45AE-B157-C63AC14C1125}" type="sibTrans" cxnId="{39116AEC-5340-4AD0-B293-9622CE948A31}">
      <dgm:prSet/>
      <dgm:spPr/>
      <dgm:t>
        <a:bodyPr/>
        <a:lstStyle/>
        <a:p>
          <a:endParaRPr lang="en-US"/>
        </a:p>
      </dgm:t>
    </dgm:pt>
    <dgm:pt modelId="{582A7469-20F8-4A35-A3EB-58F3200D14D9}" type="parTrans" cxnId="{39116AEC-5340-4AD0-B293-9622CE948A31}">
      <dgm:prSet/>
      <dgm:spPr/>
      <dgm:t>
        <a:bodyPr/>
        <a:lstStyle/>
        <a:p>
          <a:endParaRPr lang="en-US"/>
        </a:p>
      </dgm:t>
    </dgm:pt>
    <dgm:pt modelId="{562E66BD-C3B8-4663-9D56-DD4E20DE8530}">
      <dgm:prSet/>
      <dgm:spPr/>
      <dgm:t>
        <a:bodyPr/>
        <a:lstStyle/>
        <a:p>
          <a:endParaRPr lang="en-US"/>
        </a:p>
      </dgm:t>
    </dgm:pt>
    <dgm:pt modelId="{8A826280-B34C-48E6-B16D-144FC0018623}" type="parTrans" cxnId="{AEC923F2-5267-4EFF-9A37-7D805B3E93BF}">
      <dgm:prSet/>
      <dgm:spPr/>
      <dgm:t>
        <a:bodyPr/>
        <a:lstStyle/>
        <a:p>
          <a:endParaRPr lang="en-US"/>
        </a:p>
      </dgm:t>
    </dgm:pt>
    <dgm:pt modelId="{9D6546EA-5799-435C-B54E-863C087A286F}" type="sibTrans" cxnId="{AEC923F2-5267-4EFF-9A37-7D805B3E93BF}">
      <dgm:prSet/>
      <dgm:spPr/>
      <dgm:t>
        <a:bodyPr/>
        <a:lstStyle/>
        <a:p>
          <a:endParaRPr lang="en-US"/>
        </a:p>
      </dgm:t>
    </dgm:pt>
    <dgm:pt modelId="{AB5E6DD3-21AC-4F1D-ABA5-143E94128800}">
      <dgm:prSet phldrT="[Text]"/>
      <dgm:spPr/>
      <dgm:t>
        <a:bodyPr/>
        <a:lstStyle/>
        <a:p>
          <a:endParaRPr lang="en-US" b="1">
            <a:solidFill>
              <a:schemeClr val="accent2">
                <a:lumMod val="75000"/>
              </a:schemeClr>
            </a:solidFill>
          </a:endParaRPr>
        </a:p>
      </dgm:t>
    </dgm:pt>
    <dgm:pt modelId="{BDA24AD7-B8EA-4B01-B6F6-FE6B6A428773}" type="sibTrans" cxnId="{8D396958-79A9-4692-9977-1337097A94A8}">
      <dgm:prSet/>
      <dgm:spPr/>
      <dgm:t>
        <a:bodyPr/>
        <a:lstStyle/>
        <a:p>
          <a:endParaRPr lang="en-US"/>
        </a:p>
      </dgm:t>
    </dgm:pt>
    <dgm:pt modelId="{E21A4AE9-58AB-4D7E-93D0-B76448120271}" type="parTrans" cxnId="{8D396958-79A9-4692-9977-1337097A94A8}">
      <dgm:prSet/>
      <dgm:spPr/>
      <dgm:t>
        <a:bodyPr/>
        <a:lstStyle/>
        <a:p>
          <a:endParaRPr lang="en-US"/>
        </a:p>
      </dgm:t>
    </dgm:pt>
    <dgm:pt modelId="{8C8DFB1C-809F-4DFA-9E5C-6BE525259E06}" type="pres">
      <dgm:prSet presAssocID="{1D7AAF39-C428-40B3-8A65-E555ADEFA785}" presName="hierChild1" presStyleCnt="0">
        <dgm:presLayoutVars>
          <dgm:chPref val="1"/>
          <dgm:dir/>
          <dgm:animOne val="branch"/>
          <dgm:animLvl val="lvl"/>
          <dgm:resizeHandles/>
        </dgm:presLayoutVars>
      </dgm:prSet>
      <dgm:spPr/>
    </dgm:pt>
    <dgm:pt modelId="{28E6DEBC-FD9B-42FB-906B-AC4F5B6A2AC6}" type="pres">
      <dgm:prSet presAssocID="{AB5E6DD3-21AC-4F1D-ABA5-143E94128800}" presName="hierRoot1" presStyleCnt="0"/>
      <dgm:spPr/>
    </dgm:pt>
    <dgm:pt modelId="{628DB27B-739F-4C9D-B388-B98848DFDCE9}" type="pres">
      <dgm:prSet presAssocID="{AB5E6DD3-21AC-4F1D-ABA5-143E94128800}" presName="composite" presStyleCnt="0"/>
      <dgm:spPr/>
    </dgm:pt>
    <dgm:pt modelId="{B106FF4F-C531-49E1-A9A1-A9B551FA7796}" type="pres">
      <dgm:prSet presAssocID="{AB5E6DD3-21AC-4F1D-ABA5-143E94128800}" presName="background" presStyleLbl="node0" presStyleIdx="0" presStyleCnt="1"/>
      <dgm:spPr/>
    </dgm:pt>
    <dgm:pt modelId="{81ABAB14-50A0-4439-A97F-97A398E0D949}" type="pres">
      <dgm:prSet presAssocID="{AB5E6DD3-21AC-4F1D-ABA5-143E94128800}" presName="text" presStyleLbl="fgAcc0" presStyleIdx="0" presStyleCnt="1" custScaleX="207072" custScaleY="89495" custLinFactNeighborX="-7933" custLinFactNeighborY="-33263">
        <dgm:presLayoutVars>
          <dgm:chPref val="3"/>
        </dgm:presLayoutVars>
      </dgm:prSet>
      <dgm:spPr/>
    </dgm:pt>
    <dgm:pt modelId="{BEB0B08D-F790-4DE7-BB11-66EB950B13ED}" type="pres">
      <dgm:prSet presAssocID="{AB5E6DD3-21AC-4F1D-ABA5-143E94128800}" presName="hierChild2" presStyleCnt="0"/>
      <dgm:spPr/>
    </dgm:pt>
    <dgm:pt modelId="{D5CDC3C1-425D-4700-BCB1-47F561DA2CE9}" type="pres">
      <dgm:prSet presAssocID="{582A7469-20F8-4A35-A3EB-58F3200D14D9}" presName="Name10" presStyleLbl="parChTrans1D2" presStyleIdx="0" presStyleCnt="4"/>
      <dgm:spPr/>
    </dgm:pt>
    <dgm:pt modelId="{86558E5C-1F01-4377-A3A9-8233F343F347}" type="pres">
      <dgm:prSet presAssocID="{75280E80-B2E0-4EF4-B00D-1D6FA6C86C15}" presName="hierRoot2" presStyleCnt="0"/>
      <dgm:spPr/>
    </dgm:pt>
    <dgm:pt modelId="{4DDA7514-BB39-465F-87CC-35571F834F48}" type="pres">
      <dgm:prSet presAssocID="{75280E80-B2E0-4EF4-B00D-1D6FA6C86C15}" presName="composite2" presStyleCnt="0"/>
      <dgm:spPr/>
    </dgm:pt>
    <dgm:pt modelId="{E3BA287B-7532-426A-9F2C-742C86913E27}" type="pres">
      <dgm:prSet presAssocID="{75280E80-B2E0-4EF4-B00D-1D6FA6C86C15}" presName="background2" presStyleLbl="node2" presStyleIdx="0" presStyleCnt="4"/>
      <dgm:spPr/>
    </dgm:pt>
    <dgm:pt modelId="{B8DDD1A7-CA1C-426A-AD6B-2C898B5B1EC9}" type="pres">
      <dgm:prSet presAssocID="{75280E80-B2E0-4EF4-B00D-1D6FA6C86C15}" presName="text2" presStyleLbl="fgAcc2" presStyleIdx="0" presStyleCnt="4" custLinFactNeighborX="611" custLinFactNeighborY="-3179">
        <dgm:presLayoutVars>
          <dgm:chPref val="3"/>
        </dgm:presLayoutVars>
      </dgm:prSet>
      <dgm:spPr/>
    </dgm:pt>
    <dgm:pt modelId="{E4877B18-4037-4AE8-8B28-2B70571D6080}" type="pres">
      <dgm:prSet presAssocID="{75280E80-B2E0-4EF4-B00D-1D6FA6C86C15}" presName="hierChild3" presStyleCnt="0"/>
      <dgm:spPr/>
    </dgm:pt>
    <dgm:pt modelId="{B8A24234-E7F0-4BB4-A0E3-79D9B3AD9084}" type="pres">
      <dgm:prSet presAssocID="{022A16AA-717C-46D3-8A85-A7BA01881EA6}" presName="Name10" presStyleLbl="parChTrans1D2" presStyleIdx="1" presStyleCnt="4"/>
      <dgm:spPr/>
    </dgm:pt>
    <dgm:pt modelId="{0B8DCD15-9E34-48EF-9F38-2C024338933A}" type="pres">
      <dgm:prSet presAssocID="{AC58CE7C-19C1-4022-8D3E-9E223F0755B0}" presName="hierRoot2" presStyleCnt="0"/>
      <dgm:spPr/>
    </dgm:pt>
    <dgm:pt modelId="{C3B09719-0CBD-471C-87AF-3604EE313771}" type="pres">
      <dgm:prSet presAssocID="{AC58CE7C-19C1-4022-8D3E-9E223F0755B0}" presName="composite2" presStyleCnt="0"/>
      <dgm:spPr/>
    </dgm:pt>
    <dgm:pt modelId="{54A98882-E8F4-4895-90E3-961E4C1CD671}" type="pres">
      <dgm:prSet presAssocID="{AC58CE7C-19C1-4022-8D3E-9E223F0755B0}" presName="background2" presStyleLbl="node2" presStyleIdx="1" presStyleCnt="4"/>
      <dgm:spPr/>
    </dgm:pt>
    <dgm:pt modelId="{43DEEBA6-4C7A-463D-9AF8-948E888B2BF3}" type="pres">
      <dgm:prSet presAssocID="{AC58CE7C-19C1-4022-8D3E-9E223F0755B0}" presName="text2" presStyleLbl="fgAcc2" presStyleIdx="1" presStyleCnt="4">
        <dgm:presLayoutVars>
          <dgm:chPref val="3"/>
        </dgm:presLayoutVars>
      </dgm:prSet>
      <dgm:spPr/>
    </dgm:pt>
    <dgm:pt modelId="{F5DC08DA-7C3A-4FDD-AE0B-0B285B35CD52}" type="pres">
      <dgm:prSet presAssocID="{AC58CE7C-19C1-4022-8D3E-9E223F0755B0}" presName="hierChild3" presStyleCnt="0"/>
      <dgm:spPr/>
    </dgm:pt>
    <dgm:pt modelId="{BDD728A2-D028-4163-93E9-C5C32C87951C}" type="pres">
      <dgm:prSet presAssocID="{BAAA596E-D82D-4865-98A6-A55DBFFB3125}" presName="Name10" presStyleLbl="parChTrans1D2" presStyleIdx="2" presStyleCnt="4"/>
      <dgm:spPr/>
    </dgm:pt>
    <dgm:pt modelId="{2FF00933-99CA-41A5-9131-C242A2880715}" type="pres">
      <dgm:prSet presAssocID="{EFA74A65-4503-4F29-8D72-7101D8FEAB11}" presName="hierRoot2" presStyleCnt="0"/>
      <dgm:spPr/>
    </dgm:pt>
    <dgm:pt modelId="{97049657-9605-4B95-82A0-EF7B9598E587}" type="pres">
      <dgm:prSet presAssocID="{EFA74A65-4503-4F29-8D72-7101D8FEAB11}" presName="composite2" presStyleCnt="0"/>
      <dgm:spPr/>
    </dgm:pt>
    <dgm:pt modelId="{461DE12E-36C5-47DB-869E-7080516BCDC5}" type="pres">
      <dgm:prSet presAssocID="{EFA74A65-4503-4F29-8D72-7101D8FEAB11}" presName="background2" presStyleLbl="node2" presStyleIdx="2" presStyleCnt="4"/>
      <dgm:spPr/>
    </dgm:pt>
    <dgm:pt modelId="{2BA34B39-06A8-4052-9590-FA1D939913F1}" type="pres">
      <dgm:prSet presAssocID="{EFA74A65-4503-4F29-8D72-7101D8FEAB11}" presName="text2" presStyleLbl="fgAcc2" presStyleIdx="2" presStyleCnt="4">
        <dgm:presLayoutVars>
          <dgm:chPref val="3"/>
        </dgm:presLayoutVars>
      </dgm:prSet>
      <dgm:spPr/>
    </dgm:pt>
    <dgm:pt modelId="{AD56D7C5-78C4-4FEC-A52C-A079251400B0}" type="pres">
      <dgm:prSet presAssocID="{EFA74A65-4503-4F29-8D72-7101D8FEAB11}" presName="hierChild3" presStyleCnt="0"/>
      <dgm:spPr/>
    </dgm:pt>
    <dgm:pt modelId="{1846CDD6-04BA-4842-B255-08BD8AD0FAA3}" type="pres">
      <dgm:prSet presAssocID="{8A826280-B34C-48E6-B16D-144FC0018623}" presName="Name10" presStyleLbl="parChTrans1D2" presStyleIdx="3" presStyleCnt="4"/>
      <dgm:spPr/>
    </dgm:pt>
    <dgm:pt modelId="{686FED3C-8F15-4399-9CDE-B49123F54BF5}" type="pres">
      <dgm:prSet presAssocID="{562E66BD-C3B8-4663-9D56-DD4E20DE8530}" presName="hierRoot2" presStyleCnt="0"/>
      <dgm:spPr/>
    </dgm:pt>
    <dgm:pt modelId="{921A76E9-2540-471A-ACE5-6CBBDFE8D4C4}" type="pres">
      <dgm:prSet presAssocID="{562E66BD-C3B8-4663-9D56-DD4E20DE8530}" presName="composite2" presStyleCnt="0"/>
      <dgm:spPr/>
    </dgm:pt>
    <dgm:pt modelId="{DBD48B08-B9E6-4B23-B323-F9581BEA5BDE}" type="pres">
      <dgm:prSet presAssocID="{562E66BD-C3B8-4663-9D56-DD4E20DE8530}" presName="background2" presStyleLbl="node2" presStyleIdx="3" presStyleCnt="4"/>
      <dgm:spPr/>
    </dgm:pt>
    <dgm:pt modelId="{C1040A73-654F-43F5-AB0D-7DD06A618EBD}" type="pres">
      <dgm:prSet presAssocID="{562E66BD-C3B8-4663-9D56-DD4E20DE8530}" presName="text2" presStyleLbl="fgAcc2" presStyleIdx="3" presStyleCnt="4">
        <dgm:presLayoutVars>
          <dgm:chPref val="3"/>
        </dgm:presLayoutVars>
      </dgm:prSet>
      <dgm:spPr/>
    </dgm:pt>
    <dgm:pt modelId="{6B84EDAD-5C4F-49FA-9B36-F3DCD1BD4480}" type="pres">
      <dgm:prSet presAssocID="{562E66BD-C3B8-4663-9D56-DD4E20DE8530}" presName="hierChild3" presStyleCnt="0"/>
      <dgm:spPr/>
    </dgm:pt>
  </dgm:ptLst>
  <dgm:cxnLst>
    <dgm:cxn modelId="{602BC91C-B413-44E5-B37F-26A0A1FA8080}" type="presOf" srcId="{8A826280-B34C-48E6-B16D-144FC0018623}" destId="{1846CDD6-04BA-4842-B255-08BD8AD0FAA3}" srcOrd="0" destOrd="0" presId="urn:microsoft.com/office/officeart/2005/8/layout/hierarchy1"/>
    <dgm:cxn modelId="{8B83342E-B0AE-40FA-9ADE-B09EDD31D93A}" type="presOf" srcId="{562E66BD-C3B8-4663-9D56-DD4E20DE8530}" destId="{C1040A73-654F-43F5-AB0D-7DD06A618EBD}" srcOrd="0" destOrd="0" presId="urn:microsoft.com/office/officeart/2005/8/layout/hierarchy1"/>
    <dgm:cxn modelId="{E1F5892F-C168-4D2D-86FF-99A9DE0CA319}" srcId="{AB5E6DD3-21AC-4F1D-ABA5-143E94128800}" destId="{AC58CE7C-19C1-4022-8D3E-9E223F0755B0}" srcOrd="1" destOrd="0" parTransId="{022A16AA-717C-46D3-8A85-A7BA01881EA6}" sibTransId="{4BBCEEAA-D28B-4744-B9A7-104A2EB047F4}"/>
    <dgm:cxn modelId="{3E708A69-5495-432A-8938-CF206FED9E69}" type="presOf" srcId="{582A7469-20F8-4A35-A3EB-58F3200D14D9}" destId="{D5CDC3C1-425D-4700-BCB1-47F561DA2CE9}" srcOrd="0" destOrd="0" presId="urn:microsoft.com/office/officeart/2005/8/layout/hierarchy1"/>
    <dgm:cxn modelId="{8D396958-79A9-4692-9977-1337097A94A8}" srcId="{1D7AAF39-C428-40B3-8A65-E555ADEFA785}" destId="{AB5E6DD3-21AC-4F1D-ABA5-143E94128800}" srcOrd="0" destOrd="0" parTransId="{E21A4AE9-58AB-4D7E-93D0-B76448120271}" sibTransId="{BDA24AD7-B8EA-4B01-B6F6-FE6B6A428773}"/>
    <dgm:cxn modelId="{78EBC695-7595-48FA-B780-72C301DD89C6}" type="presOf" srcId="{022A16AA-717C-46D3-8A85-A7BA01881EA6}" destId="{B8A24234-E7F0-4BB4-A0E3-79D9B3AD9084}" srcOrd="0" destOrd="0" presId="urn:microsoft.com/office/officeart/2005/8/layout/hierarchy1"/>
    <dgm:cxn modelId="{E54C19AB-4AE1-4AA1-B031-562CCA5FB06F}" type="presOf" srcId="{EFA74A65-4503-4F29-8D72-7101D8FEAB11}" destId="{2BA34B39-06A8-4052-9590-FA1D939913F1}" srcOrd="0" destOrd="0" presId="urn:microsoft.com/office/officeart/2005/8/layout/hierarchy1"/>
    <dgm:cxn modelId="{0E5E90BA-5EAA-47AA-B994-7A3D2FEB9527}" type="presOf" srcId="{AC58CE7C-19C1-4022-8D3E-9E223F0755B0}" destId="{43DEEBA6-4C7A-463D-9AF8-948E888B2BF3}" srcOrd="0" destOrd="0" presId="urn:microsoft.com/office/officeart/2005/8/layout/hierarchy1"/>
    <dgm:cxn modelId="{8CB044C2-D681-4551-B392-8E31A4FCCEBE}" type="presOf" srcId="{1D7AAF39-C428-40B3-8A65-E555ADEFA785}" destId="{8C8DFB1C-809F-4DFA-9E5C-6BE525259E06}" srcOrd="0" destOrd="0" presId="urn:microsoft.com/office/officeart/2005/8/layout/hierarchy1"/>
    <dgm:cxn modelId="{AA0A28C8-372C-49BB-8150-40FFED58740F}" type="presOf" srcId="{AB5E6DD3-21AC-4F1D-ABA5-143E94128800}" destId="{81ABAB14-50A0-4439-A97F-97A398E0D949}" srcOrd="0" destOrd="0" presId="urn:microsoft.com/office/officeart/2005/8/layout/hierarchy1"/>
    <dgm:cxn modelId="{B48F51CB-11AE-4764-8686-C243A3D53584}" type="presOf" srcId="{BAAA596E-D82D-4865-98A6-A55DBFFB3125}" destId="{BDD728A2-D028-4163-93E9-C5C32C87951C}" srcOrd="0" destOrd="0" presId="urn:microsoft.com/office/officeart/2005/8/layout/hierarchy1"/>
    <dgm:cxn modelId="{BBA503E1-EA96-4BC5-9C31-CDBA00155CC8}" srcId="{AB5E6DD3-21AC-4F1D-ABA5-143E94128800}" destId="{EFA74A65-4503-4F29-8D72-7101D8FEAB11}" srcOrd="2" destOrd="0" parTransId="{BAAA596E-D82D-4865-98A6-A55DBFFB3125}" sibTransId="{3B98FC52-D848-4601-A02A-895F47AE3C2F}"/>
    <dgm:cxn modelId="{39116AEC-5340-4AD0-B293-9622CE948A31}" srcId="{AB5E6DD3-21AC-4F1D-ABA5-143E94128800}" destId="{75280E80-B2E0-4EF4-B00D-1D6FA6C86C15}" srcOrd="0" destOrd="0" parTransId="{582A7469-20F8-4A35-A3EB-58F3200D14D9}" sibTransId="{DA66A1C5-6FB4-45AE-B157-C63AC14C1125}"/>
    <dgm:cxn modelId="{AEC923F2-5267-4EFF-9A37-7D805B3E93BF}" srcId="{AB5E6DD3-21AC-4F1D-ABA5-143E94128800}" destId="{562E66BD-C3B8-4663-9D56-DD4E20DE8530}" srcOrd="3" destOrd="0" parTransId="{8A826280-B34C-48E6-B16D-144FC0018623}" sibTransId="{9D6546EA-5799-435C-B54E-863C087A286F}"/>
    <dgm:cxn modelId="{C61008F6-4E4E-4EE1-90AF-49D11A65F488}" type="presOf" srcId="{75280E80-B2E0-4EF4-B00D-1D6FA6C86C15}" destId="{B8DDD1A7-CA1C-426A-AD6B-2C898B5B1EC9}" srcOrd="0" destOrd="0" presId="urn:microsoft.com/office/officeart/2005/8/layout/hierarchy1"/>
    <dgm:cxn modelId="{00626203-AA41-45B7-806E-C4902CDE7120}" type="presParOf" srcId="{8C8DFB1C-809F-4DFA-9E5C-6BE525259E06}" destId="{28E6DEBC-FD9B-42FB-906B-AC4F5B6A2AC6}" srcOrd="0" destOrd="0" presId="urn:microsoft.com/office/officeart/2005/8/layout/hierarchy1"/>
    <dgm:cxn modelId="{61713858-A414-402A-98E6-013BA6D901AD}" type="presParOf" srcId="{28E6DEBC-FD9B-42FB-906B-AC4F5B6A2AC6}" destId="{628DB27B-739F-4C9D-B388-B98848DFDCE9}" srcOrd="0" destOrd="0" presId="urn:microsoft.com/office/officeart/2005/8/layout/hierarchy1"/>
    <dgm:cxn modelId="{88D7405E-F4CD-4709-8317-B9EBEE855AA8}" type="presParOf" srcId="{628DB27B-739F-4C9D-B388-B98848DFDCE9}" destId="{B106FF4F-C531-49E1-A9A1-A9B551FA7796}" srcOrd="0" destOrd="0" presId="urn:microsoft.com/office/officeart/2005/8/layout/hierarchy1"/>
    <dgm:cxn modelId="{E1D37EBC-0C4B-4307-AA73-63F6C3F1DD13}" type="presParOf" srcId="{628DB27B-739F-4C9D-B388-B98848DFDCE9}" destId="{81ABAB14-50A0-4439-A97F-97A398E0D949}" srcOrd="1" destOrd="0" presId="urn:microsoft.com/office/officeart/2005/8/layout/hierarchy1"/>
    <dgm:cxn modelId="{87F348A8-5C95-4757-8AFA-3F784BD4DBBA}" type="presParOf" srcId="{28E6DEBC-FD9B-42FB-906B-AC4F5B6A2AC6}" destId="{BEB0B08D-F790-4DE7-BB11-66EB950B13ED}" srcOrd="1" destOrd="0" presId="urn:microsoft.com/office/officeart/2005/8/layout/hierarchy1"/>
    <dgm:cxn modelId="{8B59E1BF-271D-4D38-A5D1-B2079F62B597}" type="presParOf" srcId="{BEB0B08D-F790-4DE7-BB11-66EB950B13ED}" destId="{D5CDC3C1-425D-4700-BCB1-47F561DA2CE9}" srcOrd="0" destOrd="0" presId="urn:microsoft.com/office/officeart/2005/8/layout/hierarchy1"/>
    <dgm:cxn modelId="{7C921987-3114-46D5-A39E-23F5B5B7AB73}" type="presParOf" srcId="{BEB0B08D-F790-4DE7-BB11-66EB950B13ED}" destId="{86558E5C-1F01-4377-A3A9-8233F343F347}" srcOrd="1" destOrd="0" presId="urn:microsoft.com/office/officeart/2005/8/layout/hierarchy1"/>
    <dgm:cxn modelId="{0190199D-2AAA-4378-9F88-F7C853B3D200}" type="presParOf" srcId="{86558E5C-1F01-4377-A3A9-8233F343F347}" destId="{4DDA7514-BB39-465F-87CC-35571F834F48}" srcOrd="0" destOrd="0" presId="urn:microsoft.com/office/officeart/2005/8/layout/hierarchy1"/>
    <dgm:cxn modelId="{CC617EE1-DE79-4553-B302-EEC4698C1CF3}" type="presParOf" srcId="{4DDA7514-BB39-465F-87CC-35571F834F48}" destId="{E3BA287B-7532-426A-9F2C-742C86913E27}" srcOrd="0" destOrd="0" presId="urn:microsoft.com/office/officeart/2005/8/layout/hierarchy1"/>
    <dgm:cxn modelId="{2B0ACB20-58C6-43FF-A9D7-7FA0D6612D6C}" type="presParOf" srcId="{4DDA7514-BB39-465F-87CC-35571F834F48}" destId="{B8DDD1A7-CA1C-426A-AD6B-2C898B5B1EC9}" srcOrd="1" destOrd="0" presId="urn:microsoft.com/office/officeart/2005/8/layout/hierarchy1"/>
    <dgm:cxn modelId="{FA9DE5A5-6C96-4B43-AE52-8036434B91EF}" type="presParOf" srcId="{86558E5C-1F01-4377-A3A9-8233F343F347}" destId="{E4877B18-4037-4AE8-8B28-2B70571D6080}" srcOrd="1" destOrd="0" presId="urn:microsoft.com/office/officeart/2005/8/layout/hierarchy1"/>
    <dgm:cxn modelId="{8FC9186B-C066-4627-B664-DDDAFD8BF4DC}" type="presParOf" srcId="{BEB0B08D-F790-4DE7-BB11-66EB950B13ED}" destId="{B8A24234-E7F0-4BB4-A0E3-79D9B3AD9084}" srcOrd="2" destOrd="0" presId="urn:microsoft.com/office/officeart/2005/8/layout/hierarchy1"/>
    <dgm:cxn modelId="{32CE2536-0D76-4706-896F-ACDCD1192C2A}" type="presParOf" srcId="{BEB0B08D-F790-4DE7-BB11-66EB950B13ED}" destId="{0B8DCD15-9E34-48EF-9F38-2C024338933A}" srcOrd="3" destOrd="0" presId="urn:microsoft.com/office/officeart/2005/8/layout/hierarchy1"/>
    <dgm:cxn modelId="{28CE4382-3ABE-46BD-8191-25C51112C913}" type="presParOf" srcId="{0B8DCD15-9E34-48EF-9F38-2C024338933A}" destId="{C3B09719-0CBD-471C-87AF-3604EE313771}" srcOrd="0" destOrd="0" presId="urn:microsoft.com/office/officeart/2005/8/layout/hierarchy1"/>
    <dgm:cxn modelId="{B20991A5-062B-429E-B60A-11169CE17243}" type="presParOf" srcId="{C3B09719-0CBD-471C-87AF-3604EE313771}" destId="{54A98882-E8F4-4895-90E3-961E4C1CD671}" srcOrd="0" destOrd="0" presId="urn:microsoft.com/office/officeart/2005/8/layout/hierarchy1"/>
    <dgm:cxn modelId="{4C6E122F-492D-45FA-A78E-4C113488FB90}" type="presParOf" srcId="{C3B09719-0CBD-471C-87AF-3604EE313771}" destId="{43DEEBA6-4C7A-463D-9AF8-948E888B2BF3}" srcOrd="1" destOrd="0" presId="urn:microsoft.com/office/officeart/2005/8/layout/hierarchy1"/>
    <dgm:cxn modelId="{BC507028-ED8F-42E3-8499-BFFAA306A5C2}" type="presParOf" srcId="{0B8DCD15-9E34-48EF-9F38-2C024338933A}" destId="{F5DC08DA-7C3A-4FDD-AE0B-0B285B35CD52}" srcOrd="1" destOrd="0" presId="urn:microsoft.com/office/officeart/2005/8/layout/hierarchy1"/>
    <dgm:cxn modelId="{093F0550-7AD1-4367-816B-B619D9C9E2DA}" type="presParOf" srcId="{BEB0B08D-F790-4DE7-BB11-66EB950B13ED}" destId="{BDD728A2-D028-4163-93E9-C5C32C87951C}" srcOrd="4" destOrd="0" presId="urn:microsoft.com/office/officeart/2005/8/layout/hierarchy1"/>
    <dgm:cxn modelId="{F9401F82-A8CB-401A-9345-528C89A49736}" type="presParOf" srcId="{BEB0B08D-F790-4DE7-BB11-66EB950B13ED}" destId="{2FF00933-99CA-41A5-9131-C242A2880715}" srcOrd="5" destOrd="0" presId="urn:microsoft.com/office/officeart/2005/8/layout/hierarchy1"/>
    <dgm:cxn modelId="{F5059B76-DFBB-4150-B0B2-D6874F19935F}" type="presParOf" srcId="{2FF00933-99CA-41A5-9131-C242A2880715}" destId="{97049657-9605-4B95-82A0-EF7B9598E587}" srcOrd="0" destOrd="0" presId="urn:microsoft.com/office/officeart/2005/8/layout/hierarchy1"/>
    <dgm:cxn modelId="{116E5E95-198A-4F29-87FA-FED4ACBA1202}" type="presParOf" srcId="{97049657-9605-4B95-82A0-EF7B9598E587}" destId="{461DE12E-36C5-47DB-869E-7080516BCDC5}" srcOrd="0" destOrd="0" presId="urn:microsoft.com/office/officeart/2005/8/layout/hierarchy1"/>
    <dgm:cxn modelId="{E681CA26-FFF7-4E1F-96D4-5284545F569B}" type="presParOf" srcId="{97049657-9605-4B95-82A0-EF7B9598E587}" destId="{2BA34B39-06A8-4052-9590-FA1D939913F1}" srcOrd="1" destOrd="0" presId="urn:microsoft.com/office/officeart/2005/8/layout/hierarchy1"/>
    <dgm:cxn modelId="{8D1CD056-154C-4143-91BF-434B0CFB839A}" type="presParOf" srcId="{2FF00933-99CA-41A5-9131-C242A2880715}" destId="{AD56D7C5-78C4-4FEC-A52C-A079251400B0}" srcOrd="1" destOrd="0" presId="urn:microsoft.com/office/officeart/2005/8/layout/hierarchy1"/>
    <dgm:cxn modelId="{7A71D793-14C2-4C2E-AD71-E04FB1F21C1B}" type="presParOf" srcId="{BEB0B08D-F790-4DE7-BB11-66EB950B13ED}" destId="{1846CDD6-04BA-4842-B255-08BD8AD0FAA3}" srcOrd="6" destOrd="0" presId="urn:microsoft.com/office/officeart/2005/8/layout/hierarchy1"/>
    <dgm:cxn modelId="{E8FCD892-3F77-454C-B8B5-CAAB055237E4}" type="presParOf" srcId="{BEB0B08D-F790-4DE7-BB11-66EB950B13ED}" destId="{686FED3C-8F15-4399-9CDE-B49123F54BF5}" srcOrd="7" destOrd="0" presId="urn:microsoft.com/office/officeart/2005/8/layout/hierarchy1"/>
    <dgm:cxn modelId="{68156801-CF45-4776-BA38-DA67B7ACEA12}" type="presParOf" srcId="{686FED3C-8F15-4399-9CDE-B49123F54BF5}" destId="{921A76E9-2540-471A-ACE5-6CBBDFE8D4C4}" srcOrd="0" destOrd="0" presId="urn:microsoft.com/office/officeart/2005/8/layout/hierarchy1"/>
    <dgm:cxn modelId="{74FDFE2A-ADF4-42EB-9106-A4C32DF37D35}" type="presParOf" srcId="{921A76E9-2540-471A-ACE5-6CBBDFE8D4C4}" destId="{DBD48B08-B9E6-4B23-B323-F9581BEA5BDE}" srcOrd="0" destOrd="0" presId="urn:microsoft.com/office/officeart/2005/8/layout/hierarchy1"/>
    <dgm:cxn modelId="{03371987-B7F9-4B8E-93E0-7230298109B9}" type="presParOf" srcId="{921A76E9-2540-471A-ACE5-6CBBDFE8D4C4}" destId="{C1040A73-654F-43F5-AB0D-7DD06A618EBD}" srcOrd="1" destOrd="0" presId="urn:microsoft.com/office/officeart/2005/8/layout/hierarchy1"/>
    <dgm:cxn modelId="{BA5A1D36-59F2-419E-A546-285C706F513E}" type="presParOf" srcId="{686FED3C-8F15-4399-9CDE-B49123F54BF5}" destId="{6B84EDAD-5C4F-49FA-9B36-F3DCD1BD4480}"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02F7D5-AA50-480C-B171-956613232D1E}" type="doc">
      <dgm:prSet loTypeId="urn:microsoft.com/office/officeart/2005/8/layout/chevron1" loCatId="process" qsTypeId="urn:microsoft.com/office/officeart/2005/8/quickstyle/simple1" qsCatId="simple" csTypeId="urn:microsoft.com/office/officeart/2005/8/colors/accent1_2" csCatId="accent1" phldr="1"/>
      <dgm:spPr/>
    </dgm:pt>
    <dgm:pt modelId="{18D0ABC0-3972-434E-8C06-3208AE1EA542}">
      <dgm:prSet phldrT="[Text]" custT="1"/>
      <dgm:spPr/>
      <dgm:t>
        <a:bodyPr/>
        <a:lstStyle/>
        <a:p>
          <a:r>
            <a:rPr lang="en-US" sz="1600" b="1">
              <a:solidFill>
                <a:schemeClr val="tx1"/>
              </a:solidFill>
              <a:latin typeface="Segoe UI" panose="020B0502040204020203" pitchFamily="34" charset="0"/>
              <a:cs typeface="Segoe UI" panose="020B0502040204020203" pitchFamily="34" charset="0"/>
            </a:rPr>
            <a:t>Service Coordinator assigned</a:t>
          </a:r>
        </a:p>
      </dgm:t>
    </dgm:pt>
    <dgm:pt modelId="{78B10800-20BF-41A0-989C-41C792A9CE20}" type="parTrans" cxnId="{5FC1BB1D-01B0-4C88-B63F-CEC4D2E332D9}">
      <dgm:prSet/>
      <dgm:spPr/>
      <dgm:t>
        <a:bodyPr/>
        <a:lstStyle/>
        <a:p>
          <a:endParaRPr lang="en-US"/>
        </a:p>
      </dgm:t>
    </dgm:pt>
    <dgm:pt modelId="{AC127183-2F34-41CB-A8A0-7212FA0840D3}" type="sibTrans" cxnId="{5FC1BB1D-01B0-4C88-B63F-CEC4D2E332D9}">
      <dgm:prSet/>
      <dgm:spPr/>
      <dgm:t>
        <a:bodyPr/>
        <a:lstStyle/>
        <a:p>
          <a:endParaRPr lang="en-US"/>
        </a:p>
      </dgm:t>
    </dgm:pt>
    <dgm:pt modelId="{C762F0C6-1C25-4EE6-8009-16D1C37EA0E7}">
      <dgm:prSet phldrT="[Text]" custT="1"/>
      <dgm:spPr/>
      <dgm:t>
        <a:bodyPr/>
        <a:lstStyle/>
        <a:p>
          <a:pPr>
            <a:lnSpc>
              <a:spcPct val="90000"/>
            </a:lnSpc>
          </a:pPr>
          <a:endParaRPr lang="en-US" sz="2000">
            <a:solidFill>
              <a:schemeClr val="tx1"/>
            </a:solidFill>
            <a:latin typeface="Georgia" panose="02040502050405020303" pitchFamily="18" charset="0"/>
          </a:endParaRPr>
        </a:p>
        <a:p>
          <a:pPr>
            <a:lnSpc>
              <a:spcPct val="100000"/>
            </a:lnSpc>
          </a:pPr>
          <a:r>
            <a:rPr lang="en-US" sz="1600" b="1">
              <a:solidFill>
                <a:schemeClr val="tx1"/>
              </a:solidFill>
              <a:latin typeface="Segoe UI" panose="020B0502040204020203" pitchFamily="34" charset="0"/>
              <a:cs typeface="Segoe UI" panose="020B0502040204020203" pitchFamily="34" charset="0"/>
            </a:rPr>
            <a:t>Eligibility and </a:t>
          </a:r>
        </a:p>
        <a:p>
          <a:pPr>
            <a:lnSpc>
              <a:spcPct val="100000"/>
            </a:lnSpc>
          </a:pPr>
          <a:r>
            <a:rPr lang="en-US" sz="1600" b="1">
              <a:solidFill>
                <a:schemeClr val="tx1"/>
              </a:solidFill>
              <a:latin typeface="Segoe UI" panose="020B0502040204020203" pitchFamily="34" charset="0"/>
              <a:cs typeface="Segoe UI" panose="020B0502040204020203" pitchFamily="34" charset="0"/>
            </a:rPr>
            <a:t>Assessment</a:t>
          </a:r>
        </a:p>
        <a:p>
          <a:pPr>
            <a:lnSpc>
              <a:spcPct val="100000"/>
            </a:lnSpc>
          </a:pPr>
          <a:r>
            <a:rPr lang="en-US" sz="1600" b="1">
              <a:solidFill>
                <a:schemeClr val="tx1"/>
              </a:solidFill>
              <a:latin typeface="Georgia" panose="02040502050405020303" pitchFamily="18" charset="0"/>
            </a:rPr>
            <a:t> </a:t>
          </a:r>
        </a:p>
      </dgm:t>
    </dgm:pt>
    <dgm:pt modelId="{4405CEA2-6482-452C-915A-2F36C13E54AB}" type="parTrans" cxnId="{64B2579A-1627-43EC-B2A3-1544AE583FD1}">
      <dgm:prSet/>
      <dgm:spPr/>
      <dgm:t>
        <a:bodyPr/>
        <a:lstStyle/>
        <a:p>
          <a:endParaRPr lang="en-US"/>
        </a:p>
      </dgm:t>
    </dgm:pt>
    <dgm:pt modelId="{4D18897D-D323-4966-80FD-36BCAE21FF52}" type="sibTrans" cxnId="{64B2579A-1627-43EC-B2A3-1544AE583FD1}">
      <dgm:prSet/>
      <dgm:spPr/>
      <dgm:t>
        <a:bodyPr/>
        <a:lstStyle/>
        <a:p>
          <a:endParaRPr lang="en-US"/>
        </a:p>
      </dgm:t>
    </dgm:pt>
    <dgm:pt modelId="{061E9115-8386-4CE1-A197-3F8637C5A1B8}">
      <dgm:prSet phldrT="[Text]" custT="1"/>
      <dgm:spPr/>
      <dgm:t>
        <a:bodyPr/>
        <a:lstStyle/>
        <a:p>
          <a:r>
            <a:rPr lang="en-US" sz="1400" b="1">
              <a:solidFill>
                <a:schemeClr val="tx1"/>
              </a:solidFill>
              <a:latin typeface="Segoe UI" panose="020B0502040204020203" pitchFamily="34" charset="0"/>
              <a:cs typeface="Segoe UI" panose="020B0502040204020203" pitchFamily="34" charset="0"/>
            </a:rPr>
            <a:t>Individualized Family Service Plan (IFSP) </a:t>
          </a:r>
        </a:p>
      </dgm:t>
    </dgm:pt>
    <dgm:pt modelId="{5319F9B8-E68D-4308-A374-A44F1199CAFB}" type="parTrans" cxnId="{980A4CDF-F853-4652-83C2-359E197AA12E}">
      <dgm:prSet/>
      <dgm:spPr/>
      <dgm:t>
        <a:bodyPr/>
        <a:lstStyle/>
        <a:p>
          <a:endParaRPr lang="en-US"/>
        </a:p>
      </dgm:t>
    </dgm:pt>
    <dgm:pt modelId="{17BC546F-17FE-408F-972D-9E8F08A09724}" type="sibTrans" cxnId="{980A4CDF-F853-4652-83C2-359E197AA12E}">
      <dgm:prSet/>
      <dgm:spPr/>
      <dgm:t>
        <a:bodyPr/>
        <a:lstStyle/>
        <a:p>
          <a:endParaRPr lang="en-US"/>
        </a:p>
      </dgm:t>
    </dgm:pt>
    <dgm:pt modelId="{033587A7-FC89-47DB-A623-544124A9156F}">
      <dgm:prSet custT="1"/>
      <dgm:spPr/>
      <dgm:t>
        <a:bodyPr/>
        <a:lstStyle/>
        <a:p>
          <a:r>
            <a:rPr lang="en-US" sz="1600" b="1">
              <a:solidFill>
                <a:schemeClr val="tx1"/>
              </a:solidFill>
              <a:latin typeface="Segoe UI" panose="020B0502040204020203" pitchFamily="34" charset="0"/>
              <a:cs typeface="Segoe UI" panose="020B0502040204020203" pitchFamily="34" charset="0"/>
            </a:rPr>
            <a:t>Service Delivery</a:t>
          </a:r>
        </a:p>
      </dgm:t>
    </dgm:pt>
    <dgm:pt modelId="{3DB3C9D0-702C-4B2D-9F52-06515603A49B}" type="parTrans" cxnId="{E53BDA5F-23F0-4283-8B15-9B29640F2D68}">
      <dgm:prSet/>
      <dgm:spPr/>
      <dgm:t>
        <a:bodyPr/>
        <a:lstStyle/>
        <a:p>
          <a:endParaRPr lang="en-US"/>
        </a:p>
      </dgm:t>
    </dgm:pt>
    <dgm:pt modelId="{0BCD6C94-E928-49C7-9BF9-B2E68AB90AA7}" type="sibTrans" cxnId="{E53BDA5F-23F0-4283-8B15-9B29640F2D68}">
      <dgm:prSet/>
      <dgm:spPr/>
      <dgm:t>
        <a:bodyPr/>
        <a:lstStyle/>
        <a:p>
          <a:endParaRPr lang="en-US"/>
        </a:p>
      </dgm:t>
    </dgm:pt>
    <dgm:pt modelId="{7DE88186-F0E1-49D8-8059-85B09C2F6B57}">
      <dgm:prSet custT="1"/>
      <dgm:spPr/>
      <dgm:t>
        <a:bodyPr/>
        <a:lstStyle/>
        <a:p>
          <a:r>
            <a:rPr lang="en-US" sz="1600" b="1">
              <a:solidFill>
                <a:schemeClr val="tx1"/>
              </a:solidFill>
              <a:latin typeface="Segoe UI" panose="020B0502040204020203" pitchFamily="34" charset="0"/>
              <a:cs typeface="Segoe UI" panose="020B0502040204020203" pitchFamily="34" charset="0"/>
            </a:rPr>
            <a:t>Transition</a:t>
          </a:r>
        </a:p>
      </dgm:t>
    </dgm:pt>
    <dgm:pt modelId="{095A54AF-F970-49DA-A7E5-1A1717B22830}" type="parTrans" cxnId="{D7AC08FD-3B09-4B26-8BA0-058413E28186}">
      <dgm:prSet/>
      <dgm:spPr/>
      <dgm:t>
        <a:bodyPr/>
        <a:lstStyle/>
        <a:p>
          <a:endParaRPr lang="en-US"/>
        </a:p>
      </dgm:t>
    </dgm:pt>
    <dgm:pt modelId="{CF648B60-745A-4162-A28D-3A79D66D7674}" type="sibTrans" cxnId="{D7AC08FD-3B09-4B26-8BA0-058413E28186}">
      <dgm:prSet/>
      <dgm:spPr/>
      <dgm:t>
        <a:bodyPr/>
        <a:lstStyle/>
        <a:p>
          <a:endParaRPr lang="en-US"/>
        </a:p>
      </dgm:t>
    </dgm:pt>
    <dgm:pt modelId="{463F9DBD-6464-4313-A62D-D3FD4FABE747}" type="pres">
      <dgm:prSet presAssocID="{1302F7D5-AA50-480C-B171-956613232D1E}" presName="Name0" presStyleCnt="0">
        <dgm:presLayoutVars>
          <dgm:dir/>
          <dgm:animLvl val="lvl"/>
          <dgm:resizeHandles val="exact"/>
        </dgm:presLayoutVars>
      </dgm:prSet>
      <dgm:spPr/>
    </dgm:pt>
    <dgm:pt modelId="{3FC02416-EEAC-434E-91AF-E832BC5F6F60}" type="pres">
      <dgm:prSet presAssocID="{18D0ABC0-3972-434E-8C06-3208AE1EA542}" presName="parTxOnly" presStyleLbl="node1" presStyleIdx="0" presStyleCnt="5" custScaleX="145970" custScaleY="143387" custLinFactNeighborX="-4635" custLinFactNeighborY="-1159">
        <dgm:presLayoutVars>
          <dgm:chMax val="0"/>
          <dgm:chPref val="0"/>
          <dgm:bulletEnabled val="1"/>
        </dgm:presLayoutVars>
      </dgm:prSet>
      <dgm:spPr/>
    </dgm:pt>
    <dgm:pt modelId="{29CC9A40-7A25-4829-B2A6-BD2BA77A6472}" type="pres">
      <dgm:prSet presAssocID="{AC127183-2F34-41CB-A8A0-7212FA0840D3}" presName="parTxOnlySpace" presStyleCnt="0"/>
      <dgm:spPr/>
    </dgm:pt>
    <dgm:pt modelId="{700A8C51-F566-4C27-82DC-AA8F46339270}" type="pres">
      <dgm:prSet presAssocID="{C762F0C6-1C25-4EE6-8009-16D1C37EA0E7}" presName="parTxOnly" presStyleLbl="node1" presStyleIdx="1" presStyleCnt="5" custScaleX="150019" custScaleY="134209" custLinFactNeighborX="-27150" custLinFactNeighborY="2235">
        <dgm:presLayoutVars>
          <dgm:chMax val="0"/>
          <dgm:chPref val="0"/>
          <dgm:bulletEnabled val="1"/>
        </dgm:presLayoutVars>
      </dgm:prSet>
      <dgm:spPr/>
    </dgm:pt>
    <dgm:pt modelId="{A0749530-B12A-4430-93E6-A2EFF0E03DCE}" type="pres">
      <dgm:prSet presAssocID="{4D18897D-D323-4966-80FD-36BCAE21FF52}" presName="parTxOnlySpace" presStyleCnt="0"/>
      <dgm:spPr/>
    </dgm:pt>
    <dgm:pt modelId="{BA2B23C3-E6CF-46DA-9A34-F7DF7B757F16}" type="pres">
      <dgm:prSet presAssocID="{061E9115-8386-4CE1-A197-3F8637C5A1B8}" presName="parTxOnly" presStyleLbl="node1" presStyleIdx="2" presStyleCnt="5" custScaleX="149715" custScaleY="139419" custLinFactNeighborX="-41682" custLinFactNeighborY="8709">
        <dgm:presLayoutVars>
          <dgm:chMax val="0"/>
          <dgm:chPref val="0"/>
          <dgm:bulletEnabled val="1"/>
        </dgm:presLayoutVars>
      </dgm:prSet>
      <dgm:spPr/>
    </dgm:pt>
    <dgm:pt modelId="{94EB7244-3D09-4673-85D0-8F4E5A8EE9F1}" type="pres">
      <dgm:prSet presAssocID="{17BC546F-17FE-408F-972D-9E8F08A09724}" presName="parTxOnlySpace" presStyleCnt="0"/>
      <dgm:spPr/>
    </dgm:pt>
    <dgm:pt modelId="{DC91935A-B880-4ABB-B14B-3842C1E23212}" type="pres">
      <dgm:prSet presAssocID="{033587A7-FC89-47DB-A623-544124A9156F}" presName="parTxOnly" presStyleLbl="node1" presStyleIdx="3" presStyleCnt="5" custScaleX="121686" custScaleY="132182" custLinFactNeighborX="-81452" custLinFactNeighborY="5091">
        <dgm:presLayoutVars>
          <dgm:chMax val="0"/>
          <dgm:chPref val="0"/>
          <dgm:bulletEnabled val="1"/>
        </dgm:presLayoutVars>
      </dgm:prSet>
      <dgm:spPr/>
    </dgm:pt>
    <dgm:pt modelId="{ACE59814-B623-4B2F-84EA-FDAA5F4EC8B8}" type="pres">
      <dgm:prSet presAssocID="{0BCD6C94-E928-49C7-9BF9-B2E68AB90AA7}" presName="parTxOnlySpace" presStyleCnt="0"/>
      <dgm:spPr/>
    </dgm:pt>
    <dgm:pt modelId="{813EBED8-589A-4DD1-8692-2F9F57670249}" type="pres">
      <dgm:prSet presAssocID="{7DE88186-F0E1-49D8-8059-85B09C2F6B57}" presName="parTxOnly" presStyleLbl="node1" presStyleIdx="4" presStyleCnt="5" custScaleX="132532" custScaleY="138520" custLinFactX="-2077" custLinFactNeighborX="-100000" custLinFactNeighborY="8260">
        <dgm:presLayoutVars>
          <dgm:chMax val="0"/>
          <dgm:chPref val="0"/>
          <dgm:bulletEnabled val="1"/>
        </dgm:presLayoutVars>
      </dgm:prSet>
      <dgm:spPr/>
    </dgm:pt>
  </dgm:ptLst>
  <dgm:cxnLst>
    <dgm:cxn modelId="{5FC1BB1D-01B0-4C88-B63F-CEC4D2E332D9}" srcId="{1302F7D5-AA50-480C-B171-956613232D1E}" destId="{18D0ABC0-3972-434E-8C06-3208AE1EA542}" srcOrd="0" destOrd="0" parTransId="{78B10800-20BF-41A0-989C-41C792A9CE20}" sibTransId="{AC127183-2F34-41CB-A8A0-7212FA0840D3}"/>
    <dgm:cxn modelId="{95841A32-89A9-4A30-B580-CA8553FD2EB1}" type="presOf" srcId="{18D0ABC0-3972-434E-8C06-3208AE1EA542}" destId="{3FC02416-EEAC-434E-91AF-E832BC5F6F60}" srcOrd="0" destOrd="0" presId="urn:microsoft.com/office/officeart/2005/8/layout/chevron1"/>
    <dgm:cxn modelId="{6BF1BA3A-FDBA-4040-87F4-37819A4123F0}" type="presOf" srcId="{7DE88186-F0E1-49D8-8059-85B09C2F6B57}" destId="{813EBED8-589A-4DD1-8692-2F9F57670249}" srcOrd="0" destOrd="0" presId="urn:microsoft.com/office/officeart/2005/8/layout/chevron1"/>
    <dgm:cxn modelId="{E53BDA5F-23F0-4283-8B15-9B29640F2D68}" srcId="{1302F7D5-AA50-480C-B171-956613232D1E}" destId="{033587A7-FC89-47DB-A623-544124A9156F}" srcOrd="3" destOrd="0" parTransId="{3DB3C9D0-702C-4B2D-9F52-06515603A49B}" sibTransId="{0BCD6C94-E928-49C7-9BF9-B2E68AB90AA7}"/>
    <dgm:cxn modelId="{678F0B73-D196-4945-97E5-A2F8ABCB6656}" type="presOf" srcId="{C762F0C6-1C25-4EE6-8009-16D1C37EA0E7}" destId="{700A8C51-F566-4C27-82DC-AA8F46339270}" srcOrd="0" destOrd="0" presId="urn:microsoft.com/office/officeart/2005/8/layout/chevron1"/>
    <dgm:cxn modelId="{79DA8174-4076-40FC-8AD6-BDE224660197}" type="presOf" srcId="{1302F7D5-AA50-480C-B171-956613232D1E}" destId="{463F9DBD-6464-4313-A62D-D3FD4FABE747}" srcOrd="0" destOrd="0" presId="urn:microsoft.com/office/officeart/2005/8/layout/chevron1"/>
    <dgm:cxn modelId="{64B2579A-1627-43EC-B2A3-1544AE583FD1}" srcId="{1302F7D5-AA50-480C-B171-956613232D1E}" destId="{C762F0C6-1C25-4EE6-8009-16D1C37EA0E7}" srcOrd="1" destOrd="0" parTransId="{4405CEA2-6482-452C-915A-2F36C13E54AB}" sibTransId="{4D18897D-D323-4966-80FD-36BCAE21FF52}"/>
    <dgm:cxn modelId="{FA7B58A1-F700-48AB-AF5B-DD658674A962}" type="presOf" srcId="{061E9115-8386-4CE1-A197-3F8637C5A1B8}" destId="{BA2B23C3-E6CF-46DA-9A34-F7DF7B757F16}" srcOrd="0" destOrd="0" presId="urn:microsoft.com/office/officeart/2005/8/layout/chevron1"/>
    <dgm:cxn modelId="{06F007CA-543B-4AAE-87CE-AB6F95F9A7C8}" type="presOf" srcId="{033587A7-FC89-47DB-A623-544124A9156F}" destId="{DC91935A-B880-4ABB-B14B-3842C1E23212}" srcOrd="0" destOrd="0" presId="urn:microsoft.com/office/officeart/2005/8/layout/chevron1"/>
    <dgm:cxn modelId="{980A4CDF-F853-4652-83C2-359E197AA12E}" srcId="{1302F7D5-AA50-480C-B171-956613232D1E}" destId="{061E9115-8386-4CE1-A197-3F8637C5A1B8}" srcOrd="2" destOrd="0" parTransId="{5319F9B8-E68D-4308-A374-A44F1199CAFB}" sibTransId="{17BC546F-17FE-408F-972D-9E8F08A09724}"/>
    <dgm:cxn modelId="{D7AC08FD-3B09-4B26-8BA0-058413E28186}" srcId="{1302F7D5-AA50-480C-B171-956613232D1E}" destId="{7DE88186-F0E1-49D8-8059-85B09C2F6B57}" srcOrd="4" destOrd="0" parTransId="{095A54AF-F970-49DA-A7E5-1A1717B22830}" sibTransId="{CF648B60-745A-4162-A28D-3A79D66D7674}"/>
    <dgm:cxn modelId="{492A4A15-BE2E-4FA2-9C78-E330615DE892}" type="presParOf" srcId="{463F9DBD-6464-4313-A62D-D3FD4FABE747}" destId="{3FC02416-EEAC-434E-91AF-E832BC5F6F60}" srcOrd="0" destOrd="0" presId="urn:microsoft.com/office/officeart/2005/8/layout/chevron1"/>
    <dgm:cxn modelId="{DA9537B9-7491-4B6B-948F-3B15F06AAD0F}" type="presParOf" srcId="{463F9DBD-6464-4313-A62D-D3FD4FABE747}" destId="{29CC9A40-7A25-4829-B2A6-BD2BA77A6472}" srcOrd="1" destOrd="0" presId="urn:microsoft.com/office/officeart/2005/8/layout/chevron1"/>
    <dgm:cxn modelId="{A07B7615-E84B-4F3B-8C15-ACA4A61CDF59}" type="presParOf" srcId="{463F9DBD-6464-4313-A62D-D3FD4FABE747}" destId="{700A8C51-F566-4C27-82DC-AA8F46339270}" srcOrd="2" destOrd="0" presId="urn:microsoft.com/office/officeart/2005/8/layout/chevron1"/>
    <dgm:cxn modelId="{EEADD7AD-0D0A-43A6-96EB-06A99EEBD014}" type="presParOf" srcId="{463F9DBD-6464-4313-A62D-D3FD4FABE747}" destId="{A0749530-B12A-4430-93E6-A2EFF0E03DCE}" srcOrd="3" destOrd="0" presId="urn:microsoft.com/office/officeart/2005/8/layout/chevron1"/>
    <dgm:cxn modelId="{9BDFDC02-0F1D-4686-AF15-86C9CAB3140A}" type="presParOf" srcId="{463F9DBD-6464-4313-A62D-D3FD4FABE747}" destId="{BA2B23C3-E6CF-46DA-9A34-F7DF7B757F16}" srcOrd="4" destOrd="0" presId="urn:microsoft.com/office/officeart/2005/8/layout/chevron1"/>
    <dgm:cxn modelId="{79576F6B-62B8-4917-A890-8228D34F2368}" type="presParOf" srcId="{463F9DBD-6464-4313-A62D-D3FD4FABE747}" destId="{94EB7244-3D09-4673-85D0-8F4E5A8EE9F1}" srcOrd="5" destOrd="0" presId="urn:microsoft.com/office/officeart/2005/8/layout/chevron1"/>
    <dgm:cxn modelId="{9253EF3B-9CB7-4D28-BD4C-9E7465677604}" type="presParOf" srcId="{463F9DBD-6464-4313-A62D-D3FD4FABE747}" destId="{DC91935A-B880-4ABB-B14B-3842C1E23212}" srcOrd="6" destOrd="0" presId="urn:microsoft.com/office/officeart/2005/8/layout/chevron1"/>
    <dgm:cxn modelId="{B40AF0D5-FCF0-481D-B4ED-ECD6155BD3D5}" type="presParOf" srcId="{463F9DBD-6464-4313-A62D-D3FD4FABE747}" destId="{ACE59814-B623-4B2F-84EA-FDAA5F4EC8B8}" srcOrd="7" destOrd="0" presId="urn:microsoft.com/office/officeart/2005/8/layout/chevron1"/>
    <dgm:cxn modelId="{3BA84AA9-082E-40CB-B6A3-F6E5CB6BC5AA}" type="presParOf" srcId="{463F9DBD-6464-4313-A62D-D3FD4FABE747}" destId="{813EBED8-589A-4DD1-8692-2F9F5767024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C36FD-4255-444A-9C19-6983211FEC6B}" type="doc">
      <dgm:prSet loTypeId="urn:microsoft.com/office/officeart/2005/8/layout/venn1" loCatId="relationship" qsTypeId="urn:microsoft.com/office/officeart/2005/8/quickstyle/simple1" qsCatId="simple" csTypeId="urn:microsoft.com/office/officeart/2005/8/colors/accent1_2" csCatId="accent1" phldr="1"/>
      <dgm:spPr/>
    </dgm:pt>
    <dgm:pt modelId="{EC864CF1-C621-49C9-9498-CD02EA0A3493}">
      <dgm:prSet phldrT="[Text]" custT="1"/>
      <dgm:spPr>
        <a:solidFill>
          <a:srgbClr val="FF0000">
            <a:alpha val="50000"/>
          </a:srgbClr>
        </a:solidFill>
      </dgm:spPr>
      <dgm:t>
        <a:bodyPr/>
        <a:lstStyle/>
        <a:p>
          <a:r>
            <a:rPr lang="en-US" sz="1400" b="1">
              <a:latin typeface="Arial" panose="020B0604020202020204" pitchFamily="34" charset="0"/>
              <a:cs typeface="Arial" panose="020B0604020202020204" pitchFamily="34" charset="0"/>
            </a:rPr>
            <a:t>Child Welfare</a:t>
          </a:r>
        </a:p>
      </dgm:t>
    </dgm:pt>
    <dgm:pt modelId="{1BAE9484-7FBB-49CB-A20E-9BD16A5F5D1C}" type="parTrans" cxnId="{B4A60CAE-33C3-440B-AC86-DD487DCDF189}">
      <dgm:prSet/>
      <dgm:spPr/>
      <dgm:t>
        <a:bodyPr/>
        <a:lstStyle/>
        <a:p>
          <a:endParaRPr lang="en-US"/>
        </a:p>
      </dgm:t>
    </dgm:pt>
    <dgm:pt modelId="{AA5D13ED-A4BC-4599-9329-D3561278160F}" type="sibTrans" cxnId="{B4A60CAE-33C3-440B-AC86-DD487DCDF189}">
      <dgm:prSet/>
      <dgm:spPr/>
      <dgm:t>
        <a:bodyPr/>
        <a:lstStyle/>
        <a:p>
          <a:endParaRPr lang="en-US"/>
        </a:p>
      </dgm:t>
    </dgm:pt>
    <dgm:pt modelId="{276FF9F1-93FD-4DFA-BC0A-340C2096CDFA}">
      <dgm:prSet phldrT="[Text]" custT="1"/>
      <dgm:spPr>
        <a:solidFill>
          <a:srgbClr val="FF0000">
            <a:alpha val="50000"/>
          </a:srgbClr>
        </a:solidFill>
      </dgm:spPr>
      <dgm:t>
        <a:bodyPr/>
        <a:lstStyle/>
        <a:p>
          <a:r>
            <a:rPr lang="en-US" sz="1400" b="1">
              <a:latin typeface="Arial" panose="020B0604020202020204" pitchFamily="34" charset="0"/>
              <a:cs typeface="Arial" panose="020B0604020202020204" pitchFamily="34" charset="0"/>
            </a:rPr>
            <a:t>Community</a:t>
          </a:r>
          <a:r>
            <a:rPr lang="en-US" sz="1400" b="1"/>
            <a:t> </a:t>
          </a:r>
          <a:r>
            <a:rPr lang="en-US" sz="1400" b="1">
              <a:latin typeface="Arial" panose="020B0604020202020204" pitchFamily="34" charset="0"/>
              <a:cs typeface="Arial" panose="020B0604020202020204" pitchFamily="34" charset="0"/>
            </a:rPr>
            <a:t>Partners</a:t>
          </a:r>
        </a:p>
      </dgm:t>
    </dgm:pt>
    <dgm:pt modelId="{DEFB80C7-2D25-45E3-987E-F6F703E1F8F7}" type="parTrans" cxnId="{CC3B740A-DD15-4947-A63C-2B1D892641E5}">
      <dgm:prSet/>
      <dgm:spPr/>
      <dgm:t>
        <a:bodyPr/>
        <a:lstStyle/>
        <a:p>
          <a:endParaRPr lang="en-US"/>
        </a:p>
      </dgm:t>
    </dgm:pt>
    <dgm:pt modelId="{8FF109B3-1AD2-4B93-9E9A-5142F7690696}" type="sibTrans" cxnId="{CC3B740A-DD15-4947-A63C-2B1D892641E5}">
      <dgm:prSet/>
      <dgm:spPr/>
      <dgm:t>
        <a:bodyPr/>
        <a:lstStyle/>
        <a:p>
          <a:endParaRPr lang="en-US"/>
        </a:p>
      </dgm:t>
    </dgm:pt>
    <dgm:pt modelId="{186F2918-807B-4EC8-8157-66BBF6DF6B08}">
      <dgm:prSet phldrT="[Text]" custT="1"/>
      <dgm:spPr>
        <a:solidFill>
          <a:srgbClr val="FF0000">
            <a:alpha val="50000"/>
          </a:srgbClr>
        </a:solidFill>
      </dgm:spPr>
      <dgm:t>
        <a:bodyPr/>
        <a:lstStyle/>
        <a:p>
          <a:r>
            <a:rPr lang="en-US" sz="1400" b="1">
              <a:latin typeface="Arial" panose="020B0604020202020204" pitchFamily="34" charset="0"/>
              <a:cs typeface="Arial" panose="020B0604020202020204" pitchFamily="34" charset="0"/>
            </a:rPr>
            <a:t>Medical</a:t>
          </a:r>
        </a:p>
        <a:p>
          <a:r>
            <a:rPr lang="en-US" sz="1400" b="1">
              <a:latin typeface="Arial" panose="020B0604020202020204" pitchFamily="34" charset="0"/>
              <a:cs typeface="Arial" panose="020B0604020202020204" pitchFamily="34" charset="0"/>
            </a:rPr>
            <a:t>Partners</a:t>
          </a:r>
        </a:p>
      </dgm:t>
    </dgm:pt>
    <dgm:pt modelId="{D4661520-41F7-4694-92C5-CC92A08A2093}" type="parTrans" cxnId="{99B038C3-4B3E-4BB8-A49E-305CCAAC5E38}">
      <dgm:prSet/>
      <dgm:spPr/>
      <dgm:t>
        <a:bodyPr/>
        <a:lstStyle/>
        <a:p>
          <a:endParaRPr lang="en-US"/>
        </a:p>
      </dgm:t>
    </dgm:pt>
    <dgm:pt modelId="{F9568F7E-57F6-4816-8BEC-6124A3AA717C}" type="sibTrans" cxnId="{99B038C3-4B3E-4BB8-A49E-305CCAAC5E38}">
      <dgm:prSet/>
      <dgm:spPr/>
      <dgm:t>
        <a:bodyPr/>
        <a:lstStyle/>
        <a:p>
          <a:endParaRPr lang="en-US"/>
        </a:p>
      </dgm:t>
    </dgm:pt>
    <dgm:pt modelId="{7FDA2E46-F369-4BCE-8FCC-05A8484AD729}" type="pres">
      <dgm:prSet presAssocID="{E42C36FD-4255-444A-9C19-6983211FEC6B}" presName="compositeShape" presStyleCnt="0">
        <dgm:presLayoutVars>
          <dgm:chMax val="7"/>
          <dgm:dir/>
          <dgm:resizeHandles val="exact"/>
        </dgm:presLayoutVars>
      </dgm:prSet>
      <dgm:spPr/>
    </dgm:pt>
    <dgm:pt modelId="{023F7852-AAA5-4B7B-B51A-D39BE6CC2D51}" type="pres">
      <dgm:prSet presAssocID="{EC864CF1-C621-49C9-9498-CD02EA0A3493}" presName="circ1" presStyleLbl="vennNode1" presStyleIdx="0" presStyleCnt="3" custScaleY="102262"/>
      <dgm:spPr/>
    </dgm:pt>
    <dgm:pt modelId="{530A1164-0721-4963-80EA-910B5CA14F71}" type="pres">
      <dgm:prSet presAssocID="{EC864CF1-C621-49C9-9498-CD02EA0A3493}" presName="circ1Tx" presStyleLbl="revTx" presStyleIdx="0" presStyleCnt="0">
        <dgm:presLayoutVars>
          <dgm:chMax val="0"/>
          <dgm:chPref val="0"/>
          <dgm:bulletEnabled val="1"/>
        </dgm:presLayoutVars>
      </dgm:prSet>
      <dgm:spPr/>
    </dgm:pt>
    <dgm:pt modelId="{36D201D2-FB68-446B-88F5-0873720D2E55}" type="pres">
      <dgm:prSet presAssocID="{276FF9F1-93FD-4DFA-BC0A-340C2096CDFA}" presName="circ2" presStyleLbl="vennNode1" presStyleIdx="1" presStyleCnt="3"/>
      <dgm:spPr/>
    </dgm:pt>
    <dgm:pt modelId="{5C3C6C14-0C56-4B61-A151-FD9C0C6A01EC}" type="pres">
      <dgm:prSet presAssocID="{276FF9F1-93FD-4DFA-BC0A-340C2096CDFA}" presName="circ2Tx" presStyleLbl="revTx" presStyleIdx="0" presStyleCnt="0">
        <dgm:presLayoutVars>
          <dgm:chMax val="0"/>
          <dgm:chPref val="0"/>
          <dgm:bulletEnabled val="1"/>
        </dgm:presLayoutVars>
      </dgm:prSet>
      <dgm:spPr/>
    </dgm:pt>
    <dgm:pt modelId="{F9B76F68-398B-4010-9F0A-A6A58C38B81B}" type="pres">
      <dgm:prSet presAssocID="{186F2918-807B-4EC8-8157-66BBF6DF6B08}" presName="circ3" presStyleLbl="vennNode1" presStyleIdx="2" presStyleCnt="3" custScaleX="100000" custLinFactNeighborX="-10621" custLinFactNeighborY="1547"/>
      <dgm:spPr/>
    </dgm:pt>
    <dgm:pt modelId="{95051C50-C1C1-4099-A564-70E553183DEF}" type="pres">
      <dgm:prSet presAssocID="{186F2918-807B-4EC8-8157-66BBF6DF6B08}" presName="circ3Tx" presStyleLbl="revTx" presStyleIdx="0" presStyleCnt="0">
        <dgm:presLayoutVars>
          <dgm:chMax val="0"/>
          <dgm:chPref val="0"/>
          <dgm:bulletEnabled val="1"/>
        </dgm:presLayoutVars>
      </dgm:prSet>
      <dgm:spPr/>
    </dgm:pt>
  </dgm:ptLst>
  <dgm:cxnLst>
    <dgm:cxn modelId="{CC3B740A-DD15-4947-A63C-2B1D892641E5}" srcId="{E42C36FD-4255-444A-9C19-6983211FEC6B}" destId="{276FF9F1-93FD-4DFA-BC0A-340C2096CDFA}" srcOrd="1" destOrd="0" parTransId="{DEFB80C7-2D25-45E3-987E-F6F703E1F8F7}" sibTransId="{8FF109B3-1AD2-4B93-9E9A-5142F7690696}"/>
    <dgm:cxn modelId="{615E8E0E-982F-4C72-9D3D-2AB17B795841}" type="presOf" srcId="{186F2918-807B-4EC8-8157-66BBF6DF6B08}" destId="{95051C50-C1C1-4099-A564-70E553183DEF}" srcOrd="1" destOrd="0" presId="urn:microsoft.com/office/officeart/2005/8/layout/venn1"/>
    <dgm:cxn modelId="{934A8D10-C59F-4141-8D8D-EE525EAAC62E}" type="presOf" srcId="{E42C36FD-4255-444A-9C19-6983211FEC6B}" destId="{7FDA2E46-F369-4BCE-8FCC-05A8484AD729}" srcOrd="0" destOrd="0" presId="urn:microsoft.com/office/officeart/2005/8/layout/venn1"/>
    <dgm:cxn modelId="{C5062314-5E6E-4729-B7E4-5A80466A5CA1}" type="presOf" srcId="{276FF9F1-93FD-4DFA-BC0A-340C2096CDFA}" destId="{36D201D2-FB68-446B-88F5-0873720D2E55}" srcOrd="0" destOrd="0" presId="urn:microsoft.com/office/officeart/2005/8/layout/venn1"/>
    <dgm:cxn modelId="{A1F6752F-2CF8-4E22-B95E-E2D40868E7C7}" type="presOf" srcId="{186F2918-807B-4EC8-8157-66BBF6DF6B08}" destId="{F9B76F68-398B-4010-9F0A-A6A58C38B81B}" srcOrd="0" destOrd="0" presId="urn:microsoft.com/office/officeart/2005/8/layout/venn1"/>
    <dgm:cxn modelId="{80E66E7B-CD83-4E05-840A-C28CEA91E86F}" type="presOf" srcId="{EC864CF1-C621-49C9-9498-CD02EA0A3493}" destId="{530A1164-0721-4963-80EA-910B5CA14F71}" srcOrd="1" destOrd="0" presId="urn:microsoft.com/office/officeart/2005/8/layout/venn1"/>
    <dgm:cxn modelId="{B4A60CAE-33C3-440B-AC86-DD487DCDF189}" srcId="{E42C36FD-4255-444A-9C19-6983211FEC6B}" destId="{EC864CF1-C621-49C9-9498-CD02EA0A3493}" srcOrd="0" destOrd="0" parTransId="{1BAE9484-7FBB-49CB-A20E-9BD16A5F5D1C}" sibTransId="{AA5D13ED-A4BC-4599-9329-D3561278160F}"/>
    <dgm:cxn modelId="{99B038C3-4B3E-4BB8-A49E-305CCAAC5E38}" srcId="{E42C36FD-4255-444A-9C19-6983211FEC6B}" destId="{186F2918-807B-4EC8-8157-66BBF6DF6B08}" srcOrd="2" destOrd="0" parTransId="{D4661520-41F7-4694-92C5-CC92A08A2093}" sibTransId="{F9568F7E-57F6-4816-8BEC-6124A3AA717C}"/>
    <dgm:cxn modelId="{B322C8D5-4373-422F-A3F6-DF749FF8918B}" type="presOf" srcId="{EC864CF1-C621-49C9-9498-CD02EA0A3493}" destId="{023F7852-AAA5-4B7B-B51A-D39BE6CC2D51}" srcOrd="0" destOrd="0" presId="urn:microsoft.com/office/officeart/2005/8/layout/venn1"/>
    <dgm:cxn modelId="{8909FDEE-FFA8-48CA-936E-6A94296AD4B3}" type="presOf" srcId="{276FF9F1-93FD-4DFA-BC0A-340C2096CDFA}" destId="{5C3C6C14-0C56-4B61-A151-FD9C0C6A01EC}" srcOrd="1" destOrd="0" presId="urn:microsoft.com/office/officeart/2005/8/layout/venn1"/>
    <dgm:cxn modelId="{C91EA123-C485-403E-BF66-97305395E4CE}" type="presParOf" srcId="{7FDA2E46-F369-4BCE-8FCC-05A8484AD729}" destId="{023F7852-AAA5-4B7B-B51A-D39BE6CC2D51}" srcOrd="0" destOrd="0" presId="urn:microsoft.com/office/officeart/2005/8/layout/venn1"/>
    <dgm:cxn modelId="{79C1ED4E-270D-4C60-A73A-C0BC5C948965}" type="presParOf" srcId="{7FDA2E46-F369-4BCE-8FCC-05A8484AD729}" destId="{530A1164-0721-4963-80EA-910B5CA14F71}" srcOrd="1" destOrd="0" presId="urn:microsoft.com/office/officeart/2005/8/layout/venn1"/>
    <dgm:cxn modelId="{F5B3DE40-5F10-49C6-9AF7-2A85B6C10479}" type="presParOf" srcId="{7FDA2E46-F369-4BCE-8FCC-05A8484AD729}" destId="{36D201D2-FB68-446B-88F5-0873720D2E55}" srcOrd="2" destOrd="0" presId="urn:microsoft.com/office/officeart/2005/8/layout/venn1"/>
    <dgm:cxn modelId="{CB9233EC-18ED-4E6E-95D4-CFD359B642ED}" type="presParOf" srcId="{7FDA2E46-F369-4BCE-8FCC-05A8484AD729}" destId="{5C3C6C14-0C56-4B61-A151-FD9C0C6A01EC}" srcOrd="3" destOrd="0" presId="urn:microsoft.com/office/officeart/2005/8/layout/venn1"/>
    <dgm:cxn modelId="{CEC714AC-302C-472B-A306-FCB92BD85835}" type="presParOf" srcId="{7FDA2E46-F369-4BCE-8FCC-05A8484AD729}" destId="{F9B76F68-398B-4010-9F0A-A6A58C38B81B}" srcOrd="4" destOrd="0" presId="urn:microsoft.com/office/officeart/2005/8/layout/venn1"/>
    <dgm:cxn modelId="{F2FD8165-0A3D-4F5F-8A4D-507AC13F34B0}" type="presParOf" srcId="{7FDA2E46-F369-4BCE-8FCC-05A8484AD729}" destId="{95051C50-C1C1-4099-A564-70E553183DE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74126-856E-40A2-AED1-66B0EF9F29B2}">
      <dsp:nvSpPr>
        <dsp:cNvPr id="0" name=""/>
        <dsp:cNvSpPr/>
      </dsp:nvSpPr>
      <dsp:spPr>
        <a:xfrm>
          <a:off x="0" y="2014657"/>
          <a:ext cx="11560628" cy="157955"/>
        </a:xfrm>
        <a:prstGeom prst="notchedRightArrow">
          <a:avLst/>
        </a:prstGeom>
        <a:solidFill>
          <a:srgbClr val="CB8BDB"/>
        </a:solidFill>
        <a:ln>
          <a:solidFill>
            <a:schemeClr val="accent4"/>
          </a:solidFill>
        </a:ln>
        <a:effectLst/>
      </dsp:spPr>
      <dsp:style>
        <a:lnRef idx="0">
          <a:scrgbClr r="0" g="0" b="0"/>
        </a:lnRef>
        <a:fillRef idx="1">
          <a:scrgbClr r="0" g="0" b="0"/>
        </a:fillRef>
        <a:effectRef idx="0">
          <a:scrgbClr r="0" g="0" b="0"/>
        </a:effectRef>
        <a:fontRef idx="minor"/>
      </dsp:style>
    </dsp:sp>
    <dsp:sp modelId="{92555D7C-BA79-40AB-AEB4-9DF6047BAF06}">
      <dsp:nvSpPr>
        <dsp:cNvPr id="0" name=""/>
        <dsp:cNvSpPr/>
      </dsp:nvSpPr>
      <dsp:spPr>
        <a:xfrm>
          <a:off x="1717" y="0"/>
          <a:ext cx="1816226"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Gotham" panose="02000504050000020004" pitchFamily="2" charset="0"/>
            </a:rPr>
            <a:t>STEP 1</a:t>
          </a:r>
        </a:p>
        <a:p>
          <a:pPr marL="0" lvl="0" indent="0" algn="ctr" defTabSz="1066800">
            <a:lnSpc>
              <a:spcPct val="90000"/>
            </a:lnSpc>
            <a:spcBef>
              <a:spcPct val="0"/>
            </a:spcBef>
            <a:spcAft>
              <a:spcPct val="35000"/>
            </a:spcAft>
            <a:buNone/>
          </a:pPr>
          <a:r>
            <a:rPr lang="en-US" sz="2000" b="1" kern="1200">
              <a:solidFill>
                <a:schemeClr val="tx1"/>
              </a:solidFill>
              <a:latin typeface="Gotham" panose="02000504050000020004" pitchFamily="2" charset="0"/>
            </a:rPr>
            <a:t>System referral received</a:t>
          </a:r>
        </a:p>
      </dsp:txBody>
      <dsp:txXfrm>
        <a:off x="1717" y="0"/>
        <a:ext cx="1816226" cy="1669366"/>
      </dsp:txXfrm>
    </dsp:sp>
    <dsp:sp modelId="{1F883994-82B5-4883-84E5-27DEA523696A}">
      <dsp:nvSpPr>
        <dsp:cNvPr id="0" name=""/>
        <dsp:cNvSpPr/>
      </dsp:nvSpPr>
      <dsp:spPr>
        <a:xfrm>
          <a:off x="767304" y="1944181"/>
          <a:ext cx="285052" cy="285052"/>
        </a:xfrm>
        <a:prstGeom prst="ellipse">
          <a:avLst/>
        </a:prstGeom>
        <a:solidFill>
          <a:schemeClr val="bg1"/>
        </a:solidFill>
        <a:ln w="38100" cap="flat" cmpd="sng" algn="ctr">
          <a:solidFill>
            <a:srgbClr val="EE878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42F7C-715B-4A79-9828-F6AC332F3146}">
      <dsp:nvSpPr>
        <dsp:cNvPr id="0" name=""/>
        <dsp:cNvSpPr/>
      </dsp:nvSpPr>
      <dsp:spPr>
        <a:xfrm>
          <a:off x="1908755" y="2504049"/>
          <a:ext cx="2428440"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latin typeface="Gotham" panose="02000504050000020004" pitchFamily="2" charset="0"/>
            </a:rPr>
            <a:t>STEP 2</a:t>
          </a:r>
          <a:endParaRPr lang="en-US" sz="2400" b="1" kern="1200">
            <a:solidFill>
              <a:schemeClr val="accent2"/>
            </a:solidFill>
            <a:latin typeface="Gotham" panose="02000504050000020004" pitchFamily="2" charset="0"/>
          </a:endParaRPr>
        </a:p>
        <a:p>
          <a:pPr marL="0" lvl="0" indent="0" algn="ctr" defTabSz="1066800">
            <a:lnSpc>
              <a:spcPct val="100000"/>
            </a:lnSpc>
            <a:spcBef>
              <a:spcPct val="0"/>
            </a:spcBef>
            <a:spcAft>
              <a:spcPct val="35000"/>
            </a:spcAft>
            <a:buNone/>
          </a:pPr>
          <a:r>
            <a:rPr lang="en-US" sz="2000" b="1" kern="1200">
              <a:solidFill>
                <a:schemeClr val="tx1"/>
              </a:solidFill>
              <a:latin typeface="Gotham" panose="02000504050000020004" pitchFamily="2" charset="0"/>
            </a:rPr>
            <a:t>Contact family to determine interest </a:t>
          </a:r>
          <a:br>
            <a:rPr lang="en-US" sz="1400" b="1" kern="1200">
              <a:solidFill>
                <a:schemeClr val="tx1"/>
              </a:solidFill>
              <a:latin typeface="Gotham" panose="02000504050000020004" pitchFamily="2" charset="0"/>
            </a:rPr>
          </a:br>
          <a:r>
            <a:rPr lang="en-US" sz="1200" b="0" kern="1200">
              <a:solidFill>
                <a:schemeClr val="tx1"/>
              </a:solidFill>
              <a:latin typeface="Gotham" panose="02000504050000020004" pitchFamily="2" charset="0"/>
            </a:rPr>
            <a:t>(depending on Reason for Referral chosen)</a:t>
          </a:r>
        </a:p>
      </dsp:txBody>
      <dsp:txXfrm>
        <a:off x="1908755" y="2504049"/>
        <a:ext cx="2428440" cy="1669366"/>
      </dsp:txXfrm>
    </dsp:sp>
    <dsp:sp modelId="{C3811A8C-C5B9-40D6-9371-4FC75134A683}">
      <dsp:nvSpPr>
        <dsp:cNvPr id="0" name=""/>
        <dsp:cNvSpPr/>
      </dsp:nvSpPr>
      <dsp:spPr>
        <a:xfrm>
          <a:off x="2980449" y="1944181"/>
          <a:ext cx="285052" cy="285052"/>
        </a:xfrm>
        <a:prstGeom prst="ellipse">
          <a:avLst/>
        </a:prstGeom>
        <a:solidFill>
          <a:schemeClr val="bg1"/>
        </a:solidFill>
        <a:ln w="38100" cap="flat" cmpd="sng" algn="ctr">
          <a:solidFill>
            <a:srgbClr val="EE878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BD6E-3669-4F1C-9CC4-93E35C648322}">
      <dsp:nvSpPr>
        <dsp:cNvPr id="0" name=""/>
        <dsp:cNvSpPr/>
      </dsp:nvSpPr>
      <dsp:spPr>
        <a:xfrm>
          <a:off x="4428007" y="0"/>
          <a:ext cx="2160764"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i="0" kern="1200">
              <a:solidFill>
                <a:schemeClr val="tx1"/>
              </a:solidFill>
              <a:latin typeface="Gotham" panose="02000504050000020004" pitchFamily="2" charset="0"/>
            </a:rPr>
            <a:t>STEP 3</a:t>
          </a:r>
          <a:endParaRPr lang="en-US" sz="2400" b="1" i="0" kern="1200">
            <a:solidFill>
              <a:schemeClr val="accent2"/>
            </a:solidFill>
            <a:latin typeface="Gotham" panose="02000504050000020004" pitchFamily="2" charset="0"/>
          </a:endParaRPr>
        </a:p>
        <a:p>
          <a:pPr marL="0" lvl="0" indent="0" algn="ctr" defTabSz="1066800">
            <a:lnSpc>
              <a:spcPct val="90000"/>
            </a:lnSpc>
            <a:spcBef>
              <a:spcPct val="0"/>
            </a:spcBef>
            <a:spcAft>
              <a:spcPct val="35000"/>
            </a:spcAft>
            <a:buNone/>
          </a:pPr>
          <a:r>
            <a:rPr lang="en-US" sz="2000" b="1" kern="1200">
              <a:solidFill>
                <a:schemeClr val="tx1"/>
              </a:solidFill>
              <a:latin typeface="Gotham" panose="02000504050000020004" pitchFamily="2" charset="0"/>
            </a:rPr>
            <a:t>Program determination</a:t>
          </a:r>
        </a:p>
      </dsp:txBody>
      <dsp:txXfrm>
        <a:off x="4428007" y="0"/>
        <a:ext cx="2160764" cy="1669366"/>
      </dsp:txXfrm>
    </dsp:sp>
    <dsp:sp modelId="{47A22639-27DB-48B6-8C1A-0E49E17D2CAD}">
      <dsp:nvSpPr>
        <dsp:cNvPr id="0" name=""/>
        <dsp:cNvSpPr/>
      </dsp:nvSpPr>
      <dsp:spPr>
        <a:xfrm>
          <a:off x="5365863" y="1944181"/>
          <a:ext cx="285052" cy="285052"/>
        </a:xfrm>
        <a:prstGeom prst="ellipse">
          <a:avLst/>
        </a:prstGeom>
        <a:solidFill>
          <a:schemeClr val="bg1"/>
        </a:solidFill>
        <a:ln w="38100" cap="flat" cmpd="sng" algn="ctr">
          <a:solidFill>
            <a:srgbClr val="EE878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A64E7E-39F7-47B6-BE20-7054A81C7ED8}">
      <dsp:nvSpPr>
        <dsp:cNvPr id="0" name=""/>
        <dsp:cNvSpPr/>
      </dsp:nvSpPr>
      <dsp:spPr>
        <a:xfrm>
          <a:off x="6679583" y="2504049"/>
          <a:ext cx="1816226"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Gotham" panose="02000504050000020004" pitchFamily="2" charset="0"/>
            </a:rPr>
            <a:t>STEP 4</a:t>
          </a:r>
          <a:endParaRPr lang="en-US" sz="2400" b="1" kern="1200">
            <a:solidFill>
              <a:schemeClr val="accent2"/>
            </a:solidFill>
            <a:latin typeface="Gotham" panose="02000504050000020004" pitchFamily="2" charset="0"/>
          </a:endParaRPr>
        </a:p>
        <a:p>
          <a:pPr marL="0" lvl="0" indent="0" algn="ctr" defTabSz="1066800">
            <a:lnSpc>
              <a:spcPct val="90000"/>
            </a:lnSpc>
            <a:spcBef>
              <a:spcPct val="0"/>
            </a:spcBef>
            <a:spcAft>
              <a:spcPct val="35000"/>
            </a:spcAft>
            <a:buNone/>
          </a:pPr>
          <a:r>
            <a:rPr lang="en-US" sz="2000" b="1" kern="1200">
              <a:solidFill>
                <a:schemeClr val="tx1"/>
              </a:solidFill>
              <a:latin typeface="Gotham" panose="02000504050000020004" pitchFamily="2" charset="0"/>
            </a:rPr>
            <a:t>Complete program referral/exit</a:t>
          </a:r>
        </a:p>
      </dsp:txBody>
      <dsp:txXfrm>
        <a:off x="6679583" y="2504049"/>
        <a:ext cx="1816226" cy="1669366"/>
      </dsp:txXfrm>
    </dsp:sp>
    <dsp:sp modelId="{0B9460AF-9DA8-4898-B704-60496BEF18AE}">
      <dsp:nvSpPr>
        <dsp:cNvPr id="0" name=""/>
        <dsp:cNvSpPr/>
      </dsp:nvSpPr>
      <dsp:spPr>
        <a:xfrm>
          <a:off x="7445170" y="1944181"/>
          <a:ext cx="285052" cy="285052"/>
        </a:xfrm>
        <a:prstGeom prst="ellipse">
          <a:avLst/>
        </a:prstGeom>
        <a:solidFill>
          <a:schemeClr val="bg1"/>
        </a:solidFill>
        <a:ln w="38100" cap="flat" cmpd="sng" algn="ctr">
          <a:solidFill>
            <a:srgbClr val="EE878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54EAC-B073-42EE-BB62-99CA22715CFD}">
      <dsp:nvSpPr>
        <dsp:cNvPr id="0" name=""/>
        <dsp:cNvSpPr/>
      </dsp:nvSpPr>
      <dsp:spPr>
        <a:xfrm>
          <a:off x="8586621" y="0"/>
          <a:ext cx="1816226" cy="1669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i="0" kern="1200">
              <a:solidFill>
                <a:schemeClr val="tx1"/>
              </a:solidFill>
              <a:latin typeface="Gotham" panose="02000504050000020004" pitchFamily="2" charset="0"/>
            </a:rPr>
            <a:t>STEP 5</a:t>
          </a:r>
        </a:p>
        <a:p>
          <a:pPr marL="0" lvl="0" indent="0" algn="ctr" defTabSz="1066800">
            <a:lnSpc>
              <a:spcPct val="90000"/>
            </a:lnSpc>
            <a:spcBef>
              <a:spcPct val="0"/>
            </a:spcBef>
            <a:spcAft>
              <a:spcPct val="35000"/>
            </a:spcAft>
            <a:buNone/>
          </a:pPr>
          <a:r>
            <a:rPr lang="en-US" sz="2000" b="1" kern="1200">
              <a:solidFill>
                <a:schemeClr val="tx1"/>
              </a:solidFill>
              <a:latin typeface="Gotham" panose="02000504050000020004" pitchFamily="2" charset="0"/>
            </a:rPr>
            <a:t>Referral Follow-up</a:t>
          </a:r>
        </a:p>
      </dsp:txBody>
      <dsp:txXfrm>
        <a:off x="8586621" y="0"/>
        <a:ext cx="1816226" cy="1669366"/>
      </dsp:txXfrm>
    </dsp:sp>
    <dsp:sp modelId="{8FFDD544-F21B-4382-8C14-1C4830042775}">
      <dsp:nvSpPr>
        <dsp:cNvPr id="0" name=""/>
        <dsp:cNvSpPr/>
      </dsp:nvSpPr>
      <dsp:spPr>
        <a:xfrm>
          <a:off x="9286063" y="1878036"/>
          <a:ext cx="417341" cy="417341"/>
        </a:xfrm>
        <a:prstGeom prst="ellipse">
          <a:avLst/>
        </a:prstGeom>
        <a:solidFill>
          <a:schemeClr val="bg1"/>
        </a:solidFill>
        <a:ln w="38100" cap="flat" cmpd="sng" algn="ctr">
          <a:solidFill>
            <a:srgbClr val="EE878A"/>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6CDD6-04BA-4842-B255-08BD8AD0FAA3}">
      <dsp:nvSpPr>
        <dsp:cNvPr id="0" name=""/>
        <dsp:cNvSpPr/>
      </dsp:nvSpPr>
      <dsp:spPr>
        <a:xfrm>
          <a:off x="4507838" y="1228813"/>
          <a:ext cx="3822808" cy="1003445"/>
        </a:xfrm>
        <a:custGeom>
          <a:avLst/>
          <a:gdLst/>
          <a:ahLst/>
          <a:cxnLst/>
          <a:rect l="0" t="0" r="0" b="0"/>
          <a:pathLst>
            <a:path>
              <a:moveTo>
                <a:pt x="0" y="0"/>
              </a:moveTo>
              <a:lnTo>
                <a:pt x="0" y="818290"/>
              </a:lnTo>
              <a:lnTo>
                <a:pt x="3822808" y="818290"/>
              </a:lnTo>
              <a:lnTo>
                <a:pt x="3822808" y="1003445"/>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DD728A2-D028-4163-93E9-C5C32C87951C}">
      <dsp:nvSpPr>
        <dsp:cNvPr id="0" name=""/>
        <dsp:cNvSpPr/>
      </dsp:nvSpPr>
      <dsp:spPr>
        <a:xfrm>
          <a:off x="4507838" y="1228813"/>
          <a:ext cx="1379973" cy="1003445"/>
        </a:xfrm>
        <a:custGeom>
          <a:avLst/>
          <a:gdLst/>
          <a:ahLst/>
          <a:cxnLst/>
          <a:rect l="0" t="0" r="0" b="0"/>
          <a:pathLst>
            <a:path>
              <a:moveTo>
                <a:pt x="0" y="0"/>
              </a:moveTo>
              <a:lnTo>
                <a:pt x="0" y="818290"/>
              </a:lnTo>
              <a:lnTo>
                <a:pt x="1379973" y="818290"/>
              </a:lnTo>
              <a:lnTo>
                <a:pt x="1379973" y="1003445"/>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8A24234-E7F0-4BB4-A0E3-79D9B3AD9084}">
      <dsp:nvSpPr>
        <dsp:cNvPr id="0" name=""/>
        <dsp:cNvSpPr/>
      </dsp:nvSpPr>
      <dsp:spPr>
        <a:xfrm>
          <a:off x="3444976" y="1228813"/>
          <a:ext cx="1062862" cy="1003445"/>
        </a:xfrm>
        <a:custGeom>
          <a:avLst/>
          <a:gdLst/>
          <a:ahLst/>
          <a:cxnLst/>
          <a:rect l="0" t="0" r="0" b="0"/>
          <a:pathLst>
            <a:path>
              <a:moveTo>
                <a:pt x="1062862" y="0"/>
              </a:moveTo>
              <a:lnTo>
                <a:pt x="1062862" y="818290"/>
              </a:lnTo>
              <a:lnTo>
                <a:pt x="0" y="818290"/>
              </a:lnTo>
              <a:lnTo>
                <a:pt x="0" y="1003445"/>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CDC3C1-425D-4700-BCB1-47F561DA2CE9}">
      <dsp:nvSpPr>
        <dsp:cNvPr id="0" name=""/>
        <dsp:cNvSpPr/>
      </dsp:nvSpPr>
      <dsp:spPr>
        <a:xfrm>
          <a:off x="1014353" y="1228813"/>
          <a:ext cx="3493485" cy="963099"/>
        </a:xfrm>
        <a:custGeom>
          <a:avLst/>
          <a:gdLst/>
          <a:ahLst/>
          <a:cxnLst/>
          <a:rect l="0" t="0" r="0" b="0"/>
          <a:pathLst>
            <a:path>
              <a:moveTo>
                <a:pt x="3493485" y="0"/>
              </a:moveTo>
              <a:lnTo>
                <a:pt x="3493485" y="777943"/>
              </a:lnTo>
              <a:lnTo>
                <a:pt x="0" y="777943"/>
              </a:lnTo>
              <a:lnTo>
                <a:pt x="0" y="963099"/>
              </a:lnTo>
            </a:path>
          </a:pathLst>
        </a:custGeom>
        <a:noFill/>
        <a:ln w="12700" cap="flat" cmpd="sng" algn="ctr">
          <a:solidFill>
            <a:schemeClr val="accent3">
              <a:tint val="9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06FF4F-C531-49E1-A9A1-A9B551FA7796}">
      <dsp:nvSpPr>
        <dsp:cNvPr id="0" name=""/>
        <dsp:cNvSpPr/>
      </dsp:nvSpPr>
      <dsp:spPr>
        <a:xfrm>
          <a:off x="2438481" y="92974"/>
          <a:ext cx="4138714" cy="1135838"/>
        </a:xfrm>
        <a:prstGeom prst="roundRect">
          <a:avLst>
            <a:gd name="adj" fmla="val 10000"/>
          </a:avLst>
        </a:prstGeom>
        <a:solidFill>
          <a:schemeClr val="accent3">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1ABAB14-50A0-4439-A97F-97A398E0D949}">
      <dsp:nvSpPr>
        <dsp:cNvPr id="0" name=""/>
        <dsp:cNvSpPr/>
      </dsp:nvSpPr>
      <dsp:spPr>
        <a:xfrm>
          <a:off x="2660557" y="303946"/>
          <a:ext cx="4138714" cy="113583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endParaRPr lang="en-US" sz="4900" b="1" kern="1200">
            <a:solidFill>
              <a:schemeClr val="accent2">
                <a:lumMod val="75000"/>
              </a:schemeClr>
            </a:solidFill>
          </a:endParaRPr>
        </a:p>
      </dsp:txBody>
      <dsp:txXfrm>
        <a:off x="2693825" y="337214"/>
        <a:ext cx="4072178" cy="1069302"/>
      </dsp:txXfrm>
    </dsp:sp>
    <dsp:sp modelId="{E3BA287B-7532-426A-9F2C-742C86913E27}">
      <dsp:nvSpPr>
        <dsp:cNvPr id="0" name=""/>
        <dsp:cNvSpPr/>
      </dsp:nvSpPr>
      <dsp:spPr>
        <a:xfrm>
          <a:off x="15011" y="2191912"/>
          <a:ext cx="1998683" cy="1269164"/>
        </a:xfrm>
        <a:prstGeom prst="roundRect">
          <a:avLst>
            <a:gd name="adj" fmla="val 10000"/>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8DDD1A7-CA1C-426A-AD6B-2C898B5B1EC9}">
      <dsp:nvSpPr>
        <dsp:cNvPr id="0" name=""/>
        <dsp:cNvSpPr/>
      </dsp:nvSpPr>
      <dsp:spPr>
        <a:xfrm>
          <a:off x="237087" y="2402884"/>
          <a:ext cx="1998683" cy="126916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274260" y="2440057"/>
        <a:ext cx="1924337" cy="1194818"/>
      </dsp:txXfrm>
    </dsp:sp>
    <dsp:sp modelId="{54A98882-E8F4-4895-90E3-961E4C1CD671}">
      <dsp:nvSpPr>
        <dsp:cNvPr id="0" name=""/>
        <dsp:cNvSpPr/>
      </dsp:nvSpPr>
      <dsp:spPr>
        <a:xfrm>
          <a:off x="2445634" y="2232258"/>
          <a:ext cx="1998683" cy="1269164"/>
        </a:xfrm>
        <a:prstGeom prst="roundRect">
          <a:avLst>
            <a:gd name="adj" fmla="val 10000"/>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3DEEBA6-4C7A-463D-9AF8-948E888B2BF3}">
      <dsp:nvSpPr>
        <dsp:cNvPr id="0" name=""/>
        <dsp:cNvSpPr/>
      </dsp:nvSpPr>
      <dsp:spPr>
        <a:xfrm>
          <a:off x="2667710" y="2443231"/>
          <a:ext cx="1998683" cy="126916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b="1" kern="1200">
            <a:solidFill>
              <a:srgbClr val="C00000"/>
            </a:solidFill>
          </a:endParaRPr>
        </a:p>
      </dsp:txBody>
      <dsp:txXfrm>
        <a:off x="2704883" y="2480404"/>
        <a:ext cx="1924337" cy="1194818"/>
      </dsp:txXfrm>
    </dsp:sp>
    <dsp:sp modelId="{461DE12E-36C5-47DB-869E-7080516BCDC5}">
      <dsp:nvSpPr>
        <dsp:cNvPr id="0" name=""/>
        <dsp:cNvSpPr/>
      </dsp:nvSpPr>
      <dsp:spPr>
        <a:xfrm>
          <a:off x="4888470" y="2232258"/>
          <a:ext cx="1998683" cy="1269164"/>
        </a:xfrm>
        <a:prstGeom prst="roundRect">
          <a:avLst>
            <a:gd name="adj" fmla="val 10000"/>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BA34B39-06A8-4052-9590-FA1D939913F1}">
      <dsp:nvSpPr>
        <dsp:cNvPr id="0" name=""/>
        <dsp:cNvSpPr/>
      </dsp:nvSpPr>
      <dsp:spPr>
        <a:xfrm>
          <a:off x="5110546" y="2443231"/>
          <a:ext cx="1998683" cy="126916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5147719" y="2480404"/>
        <a:ext cx="1924337" cy="1194818"/>
      </dsp:txXfrm>
    </dsp:sp>
    <dsp:sp modelId="{DBD48B08-B9E6-4B23-B323-F9581BEA5BDE}">
      <dsp:nvSpPr>
        <dsp:cNvPr id="0" name=""/>
        <dsp:cNvSpPr/>
      </dsp:nvSpPr>
      <dsp:spPr>
        <a:xfrm>
          <a:off x="7331306" y="2232258"/>
          <a:ext cx="1998683" cy="1269164"/>
        </a:xfrm>
        <a:prstGeom prst="roundRect">
          <a:avLst>
            <a:gd name="adj" fmla="val 10000"/>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1040A73-654F-43F5-AB0D-7DD06A618EBD}">
      <dsp:nvSpPr>
        <dsp:cNvPr id="0" name=""/>
        <dsp:cNvSpPr/>
      </dsp:nvSpPr>
      <dsp:spPr>
        <a:xfrm>
          <a:off x="7553382" y="2443231"/>
          <a:ext cx="1998683" cy="126916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7590555" y="2480404"/>
        <a:ext cx="1924337" cy="1194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02416-EEAC-434E-91AF-E832BC5F6F60}">
      <dsp:nvSpPr>
        <dsp:cNvPr id="0" name=""/>
        <dsp:cNvSpPr/>
      </dsp:nvSpPr>
      <dsp:spPr>
        <a:xfrm>
          <a:off x="0" y="1748399"/>
          <a:ext cx="2406620" cy="9456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Segoe UI" panose="020B0502040204020203" pitchFamily="34" charset="0"/>
              <a:cs typeface="Segoe UI" panose="020B0502040204020203" pitchFamily="34" charset="0"/>
            </a:rPr>
            <a:t>Service Coordinator assigned</a:t>
          </a:r>
        </a:p>
      </dsp:txBody>
      <dsp:txXfrm>
        <a:off x="472807" y="1748399"/>
        <a:ext cx="1461007" cy="945613"/>
      </dsp:txXfrm>
    </dsp:sp>
    <dsp:sp modelId="{700A8C51-F566-4C27-82DC-AA8F46339270}">
      <dsp:nvSpPr>
        <dsp:cNvPr id="0" name=""/>
        <dsp:cNvSpPr/>
      </dsp:nvSpPr>
      <dsp:spPr>
        <a:xfrm>
          <a:off x="2202948" y="1801046"/>
          <a:ext cx="2473376" cy="8850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solidFill>
            <a:latin typeface="Georgia" panose="02040502050405020303" pitchFamily="18" charset="0"/>
          </a:endParaRPr>
        </a:p>
        <a:p>
          <a:pPr marL="0" lvl="0" indent="0" algn="ctr" defTabSz="889000">
            <a:lnSpc>
              <a:spcPct val="100000"/>
            </a:lnSpc>
            <a:spcBef>
              <a:spcPct val="0"/>
            </a:spcBef>
            <a:spcAft>
              <a:spcPct val="35000"/>
            </a:spcAft>
            <a:buNone/>
          </a:pPr>
          <a:r>
            <a:rPr lang="en-US" sz="1600" b="1" kern="1200">
              <a:solidFill>
                <a:schemeClr val="tx1"/>
              </a:solidFill>
              <a:latin typeface="Segoe UI" panose="020B0502040204020203" pitchFamily="34" charset="0"/>
              <a:cs typeface="Segoe UI" panose="020B0502040204020203" pitchFamily="34" charset="0"/>
            </a:rPr>
            <a:t>Eligibility and </a:t>
          </a:r>
        </a:p>
        <a:p>
          <a:pPr marL="0" lvl="0" indent="0" algn="ctr" defTabSz="889000">
            <a:lnSpc>
              <a:spcPct val="100000"/>
            </a:lnSpc>
            <a:spcBef>
              <a:spcPct val="0"/>
            </a:spcBef>
            <a:spcAft>
              <a:spcPct val="35000"/>
            </a:spcAft>
            <a:buNone/>
          </a:pPr>
          <a:r>
            <a:rPr lang="en-US" sz="1600" b="1" kern="1200">
              <a:solidFill>
                <a:schemeClr val="tx1"/>
              </a:solidFill>
              <a:latin typeface="Segoe UI" panose="020B0502040204020203" pitchFamily="34" charset="0"/>
              <a:cs typeface="Segoe UI" panose="020B0502040204020203" pitchFamily="34" charset="0"/>
            </a:rPr>
            <a:t>Assessment</a:t>
          </a:r>
        </a:p>
        <a:p>
          <a:pPr marL="0" lvl="0" indent="0" algn="ctr" defTabSz="889000">
            <a:lnSpc>
              <a:spcPct val="100000"/>
            </a:lnSpc>
            <a:spcBef>
              <a:spcPct val="0"/>
            </a:spcBef>
            <a:spcAft>
              <a:spcPct val="35000"/>
            </a:spcAft>
            <a:buNone/>
          </a:pPr>
          <a:r>
            <a:rPr lang="en-US" sz="1600" b="1" kern="1200">
              <a:solidFill>
                <a:schemeClr val="tx1"/>
              </a:solidFill>
              <a:latin typeface="Georgia" panose="02040502050405020303" pitchFamily="18" charset="0"/>
            </a:rPr>
            <a:t> </a:t>
          </a:r>
        </a:p>
      </dsp:txBody>
      <dsp:txXfrm>
        <a:off x="2645491" y="1801046"/>
        <a:ext cx="1588290" cy="885086"/>
      </dsp:txXfrm>
    </dsp:sp>
    <dsp:sp modelId="{BA2B23C3-E6CF-46DA-9A34-F7DF7B757F16}">
      <dsp:nvSpPr>
        <dsp:cNvPr id="0" name=""/>
        <dsp:cNvSpPr/>
      </dsp:nvSpPr>
      <dsp:spPr>
        <a:xfrm>
          <a:off x="4487495" y="1826561"/>
          <a:ext cx="2468364" cy="9194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Segoe UI" panose="020B0502040204020203" pitchFamily="34" charset="0"/>
              <a:cs typeface="Segoe UI" panose="020B0502040204020203" pitchFamily="34" charset="0"/>
            </a:rPr>
            <a:t>Individualized Family Service Plan (IFSP) </a:t>
          </a:r>
        </a:p>
      </dsp:txBody>
      <dsp:txXfrm>
        <a:off x="4947218" y="1826561"/>
        <a:ext cx="1548919" cy="919445"/>
      </dsp:txXfrm>
    </dsp:sp>
    <dsp:sp modelId="{DC91935A-B880-4ABB-B14B-3842C1E23212}">
      <dsp:nvSpPr>
        <dsp:cNvPr id="0" name=""/>
        <dsp:cNvSpPr/>
      </dsp:nvSpPr>
      <dsp:spPr>
        <a:xfrm>
          <a:off x="6725420" y="1826564"/>
          <a:ext cx="2006248" cy="8717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Segoe UI" panose="020B0502040204020203" pitchFamily="34" charset="0"/>
              <a:cs typeface="Segoe UI" panose="020B0502040204020203" pitchFamily="34" charset="0"/>
            </a:rPr>
            <a:t>Service Delivery</a:t>
          </a:r>
        </a:p>
      </dsp:txBody>
      <dsp:txXfrm>
        <a:off x="7161279" y="1826564"/>
        <a:ext cx="1134530" cy="871718"/>
      </dsp:txXfrm>
    </dsp:sp>
    <dsp:sp modelId="{813EBED8-589A-4DD1-8692-2F9F57670249}">
      <dsp:nvSpPr>
        <dsp:cNvPr id="0" name=""/>
        <dsp:cNvSpPr/>
      </dsp:nvSpPr>
      <dsp:spPr>
        <a:xfrm>
          <a:off x="8501973" y="1826564"/>
          <a:ext cx="2185067" cy="91351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Segoe UI" panose="020B0502040204020203" pitchFamily="34" charset="0"/>
              <a:cs typeface="Segoe UI" panose="020B0502040204020203" pitchFamily="34" charset="0"/>
            </a:rPr>
            <a:t>Transition</a:t>
          </a:r>
        </a:p>
      </dsp:txBody>
      <dsp:txXfrm>
        <a:off x="8958731" y="1826564"/>
        <a:ext cx="1271551" cy="9135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F7852-AAA5-4B7B-B51A-D39BE6CC2D51}">
      <dsp:nvSpPr>
        <dsp:cNvPr id="0" name=""/>
        <dsp:cNvSpPr/>
      </dsp:nvSpPr>
      <dsp:spPr>
        <a:xfrm>
          <a:off x="655320" y="27526"/>
          <a:ext cx="1813560" cy="1854582"/>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Child Welfare</a:t>
          </a:r>
        </a:p>
      </dsp:txBody>
      <dsp:txXfrm>
        <a:off x="897128" y="352078"/>
        <a:ext cx="1329944" cy="834562"/>
      </dsp:txXfrm>
    </dsp:sp>
    <dsp:sp modelId="{36D201D2-FB68-446B-88F5-0873720D2E55}">
      <dsp:nvSpPr>
        <dsp:cNvPr id="0" name=""/>
        <dsp:cNvSpPr/>
      </dsp:nvSpPr>
      <dsp:spPr>
        <a:xfrm>
          <a:off x="1309712" y="1181513"/>
          <a:ext cx="1813560" cy="1813560"/>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Community</a:t>
          </a:r>
          <a:r>
            <a:rPr lang="en-US" sz="1400" b="1" kern="1200"/>
            <a:t> </a:t>
          </a:r>
          <a:r>
            <a:rPr lang="en-US" sz="1400" b="1" kern="1200">
              <a:latin typeface="Arial" panose="020B0604020202020204" pitchFamily="34" charset="0"/>
              <a:cs typeface="Arial" panose="020B0604020202020204" pitchFamily="34" charset="0"/>
            </a:rPr>
            <a:t>Partners</a:t>
          </a:r>
        </a:p>
      </dsp:txBody>
      <dsp:txXfrm>
        <a:off x="1864360" y="1650016"/>
        <a:ext cx="1088136" cy="997458"/>
      </dsp:txXfrm>
    </dsp:sp>
    <dsp:sp modelId="{F9B76F68-398B-4010-9F0A-A6A58C38B81B}">
      <dsp:nvSpPr>
        <dsp:cNvPr id="0" name=""/>
        <dsp:cNvSpPr/>
      </dsp:nvSpPr>
      <dsp:spPr>
        <a:xfrm>
          <a:off x="0" y="1209039"/>
          <a:ext cx="1813560" cy="1813560"/>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Medical</a:t>
          </a:r>
        </a:p>
        <a:p>
          <a:pPr marL="0" lvl="0" indent="0" algn="ctr"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Partners</a:t>
          </a:r>
        </a:p>
      </dsp:txBody>
      <dsp:txXfrm>
        <a:off x="170776" y="1677542"/>
        <a:ext cx="1088136" cy="9974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E3E07-62D0-4EF5-9ED6-334A03B59E4D}"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0C227-9CE0-4138-94FF-53C68C5BA290}" type="slidenum">
              <a:rPr lang="en-US" smtClean="0"/>
              <a:t>‹#›</a:t>
            </a:fld>
            <a:endParaRPr lang="en-US"/>
          </a:p>
        </p:txBody>
      </p:sp>
    </p:spTree>
    <p:extLst>
      <p:ext uri="{BB962C8B-B14F-4D97-AF65-F5344CB8AC3E}">
        <p14:creationId xmlns:p14="http://schemas.microsoft.com/office/powerpoint/2010/main" val="208052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Janene</a:t>
            </a:r>
          </a:p>
        </p:txBody>
      </p:sp>
      <p:sp>
        <p:nvSpPr>
          <p:cNvPr id="4" name="Slide Number Placeholder 3"/>
          <p:cNvSpPr>
            <a:spLocks noGrp="1"/>
          </p:cNvSpPr>
          <p:nvPr>
            <p:ph type="sldNum" sz="quarter" idx="5"/>
          </p:nvPr>
        </p:nvSpPr>
        <p:spPr/>
        <p:txBody>
          <a:bodyPr/>
          <a:lstStyle/>
          <a:p>
            <a:fld id="{49E0C227-9CE0-4138-94FF-53C68C5BA290}" type="slidenum">
              <a:rPr lang="en-US" smtClean="0"/>
              <a:t>1</a:t>
            </a:fld>
            <a:endParaRPr lang="en-US"/>
          </a:p>
        </p:txBody>
      </p:sp>
    </p:spTree>
    <p:extLst>
      <p:ext uri="{BB962C8B-B14F-4D97-AF65-F5344CB8AC3E}">
        <p14:creationId xmlns:p14="http://schemas.microsoft.com/office/powerpoint/2010/main" val="23116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Good morning, everyone. I am Nikki Montgomery, Senior Community Liaison at Bright Beginnings. With me is Melissa Bixel, Contract Manager for the Statewide Central Intake and Referral System</a:t>
            </a:r>
            <a:r>
              <a:rPr lang="en-US" baseline="0"/>
              <a:t>. </a:t>
            </a:r>
            <a:endParaRPr lang="en-US"/>
          </a:p>
          <a:p>
            <a:endParaRPr lang="en-US"/>
          </a:p>
          <a:p>
            <a:r>
              <a:rPr lang="en-US"/>
              <a:t>Thank you for giving us the opportunity to share information about the Early Childhood Central Intake</a:t>
            </a:r>
            <a:r>
              <a:rPr lang="en-US" baseline="0"/>
              <a:t> and Referral model currently provided by Bright Beginnings for Early Intervention and Home Visiting across Ohio. At Bright Beginnings, we are p</a:t>
            </a:r>
            <a:r>
              <a:rPr lang="en-US"/>
              <a:t>assionate about getting families connected</a:t>
            </a:r>
            <a:r>
              <a:rPr lang="en-US" baseline="0"/>
              <a:t> to services that support a healthy life. </a:t>
            </a:r>
          </a:p>
          <a:p>
            <a:endParaRPr lang="en-US" baseline="0"/>
          </a:p>
          <a:p>
            <a:r>
              <a:rPr lang="en-US" baseline="0"/>
              <a:t>Bright Beginnings was awarded the statewide contract through the Ohio Department of Health in July 2018. Since that time, we have developed a system that is flexible to meet the needs of the state departments, service providers, and families.  </a:t>
            </a:r>
            <a:endParaRPr lang="en-US"/>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10</a:t>
            </a:fld>
            <a:endParaRPr lang="en-US"/>
          </a:p>
        </p:txBody>
      </p:sp>
    </p:spTree>
    <p:extLst>
      <p:ext uri="{BB962C8B-B14F-4D97-AF65-F5344CB8AC3E}">
        <p14:creationId xmlns:p14="http://schemas.microsoft.com/office/powerpoint/2010/main" val="12567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Services and supports from Help Me Grow are provided through two programs - Home Visiting and Early Intervention – which you will hear more about today.</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Home Visiting</a:t>
            </a:r>
            <a:r>
              <a:rPr lang="en-US" sz="1200" b="0" i="0" kern="1200">
                <a:solidFill>
                  <a:schemeClr val="tx1"/>
                </a:solidFill>
                <a:effectLst/>
                <a:latin typeface="+mn-lt"/>
                <a:ea typeface="+mn-ea"/>
                <a:cs typeface="+mn-cs"/>
              </a:rPr>
              <a:t> is a voluntary, home-based service offered at no cost to the family. Trained professionals offer information and support during pregnancy and empower parents of young children with the skills, tools, and confidence to nurture the healthy growth of their child throughout the child’s earliest years.</a:t>
            </a:r>
          </a:p>
          <a:p>
            <a:r>
              <a:rPr lang="en-US" sz="1200" b="0"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Early Intervention</a:t>
            </a:r>
            <a:r>
              <a:rPr lang="en-US" sz="1200" b="0" i="0" kern="1200">
                <a:solidFill>
                  <a:schemeClr val="tx1"/>
                </a:solidFill>
                <a:effectLst/>
                <a:latin typeface="+mn-lt"/>
                <a:ea typeface="+mn-ea"/>
                <a:cs typeface="+mn-cs"/>
              </a:rPr>
              <a:t> </a:t>
            </a:r>
            <a:r>
              <a:rPr lang="en-US"/>
              <a:t>Early Intervention (EI) works with families with children birth to age 3 who have developmental delays or disabilities so that they have the best possible start in life</a:t>
            </a:r>
            <a:r>
              <a:rPr lang="en-US" sz="1200" b="0" i="0" kern="1200">
                <a:solidFill>
                  <a:schemeClr val="tx1"/>
                </a:solidFill>
                <a:effectLst/>
                <a:latin typeface="+mn-lt"/>
                <a:ea typeface="+mn-ea"/>
                <a:cs typeface="+mn-cs"/>
              </a:rPr>
              <a: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 the statewide contractor for Central Intake for both Home Visiting and Early Intervention, Bright Beginnings has the role of reaching out to families, referral sources and providers to increase quality referrals and connect families to the services and supports they need to thrive. </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11</a:t>
            </a:fld>
            <a:endParaRPr lang="en-US"/>
          </a:p>
        </p:txBody>
      </p:sp>
    </p:spTree>
    <p:extLst>
      <p:ext uri="{BB962C8B-B14F-4D97-AF65-F5344CB8AC3E}">
        <p14:creationId xmlns:p14="http://schemas.microsoft.com/office/powerpoint/2010/main" val="160950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start by talking about what Help Me Grow Central Intake is and how it is helpful to families, referral sources, and providers.</a:t>
            </a:r>
          </a:p>
          <a:p>
            <a:endParaRPr lang="en-US"/>
          </a:p>
          <a:p>
            <a:r>
              <a:rPr lang="en-US"/>
              <a:t>CIR is a single point of entry where every door is the right door to access services.  Families or professionals can submit referrals through Central Intake, and our staff will connect them with programs that can meet their needs. </a:t>
            </a:r>
          </a:p>
          <a:p>
            <a:endParaRPr lang="en-US"/>
          </a:p>
          <a:p>
            <a:r>
              <a:rPr lang="en-US"/>
              <a:t>Referral sources do not have to keep up with the different eligibilities for programs or where to send a referral for a particular county.  An easy way to think about who should be referred is that if it’s Prenatal to Three – Refer!</a:t>
            </a:r>
          </a:p>
          <a:p>
            <a:pPr marL="0" indent="0">
              <a:buFontTx/>
              <a:buNone/>
            </a:pPr>
            <a:endParaRPr lang="en-US"/>
          </a:p>
          <a:p>
            <a:pPr marL="0" indent="0">
              <a:buFontTx/>
              <a:buNone/>
            </a:pPr>
            <a:r>
              <a:rPr lang="en-US"/>
              <a:t>The bottom line is that families get connected to services that best meet their needs and preferences….and that also avoids duplication in services.  </a:t>
            </a:r>
          </a:p>
          <a:p>
            <a:pPr marL="0" indent="0">
              <a:buFontTx/>
              <a:buNone/>
            </a:pPr>
            <a:r>
              <a:rPr lang="en-US"/>
              <a:t>Help Me Grow Central Intake also promotes the importance of the prenatal to three years with consistent messaging throughout Ohio, builds partnerships with referral sources, providers, and community stakeholders, and uses data-driven practices.</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12</a:t>
            </a:fld>
            <a:endParaRPr lang="en-US"/>
          </a:p>
        </p:txBody>
      </p:sp>
    </p:spTree>
    <p:extLst>
      <p:ext uri="{BB962C8B-B14F-4D97-AF65-F5344CB8AC3E}">
        <p14:creationId xmlns:p14="http://schemas.microsoft.com/office/powerpoint/2010/main" val="1533325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b="0" i="0" kern="1200">
                <a:solidFill>
                  <a:schemeClr val="tx1"/>
                </a:solidFill>
                <a:effectLst/>
                <a:latin typeface="+mn-lt"/>
                <a:ea typeface="+mn-ea"/>
                <a:cs typeface="+mn-cs"/>
              </a:rPr>
              <a:t>Which children should be referred to Help Me Grow?</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Every child with substantiated abuse/neglect (CAPTA)</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Every child affected by substance abuse or diagnosed with neonatal abstinence syndrome or drug withdrawal symptoms</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Every child who has suspected developmental delays or disabilities</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Every child who could benefit from their parents having one to one parenting support and education</a:t>
            </a: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In addition to this group of children, other children should be referred to HMG if they are: </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Placed with relatives or kinship care</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In the reunification process and beginning overnight visits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Children within a family assessed through the Alternative Response Pathway or Traditional Response Pathway even if they are not the alleged child victim</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Pregnant women involved in these pathways.</a:t>
            </a:r>
            <a:r>
              <a:rPr lang="en-US" sz="1200" b="0" i="0" kern="1200" baseline="0">
                <a:solidFill>
                  <a:schemeClr val="tx1"/>
                </a:solidFill>
                <a:effectLst/>
                <a:latin typeface="+mn-lt"/>
                <a:ea typeface="+mn-ea"/>
                <a:cs typeface="+mn-cs"/>
              </a:rPr>
              <a:t> </a:t>
            </a:r>
          </a:p>
          <a:p>
            <a:pPr marL="171450" indent="-171450" rtl="0" latinLnBrk="0">
              <a:buFont typeface="Arial" panose="020B0604020202020204" pitchFamily="34" charset="0"/>
              <a:buChar char="•"/>
            </a:pPr>
            <a:r>
              <a:rPr lang="en-US" sz="1200" b="0" i="0" kern="1200" baseline="0">
                <a:solidFill>
                  <a:schemeClr val="tx1"/>
                </a:solidFill>
                <a:effectLst/>
                <a:latin typeface="+mn-lt"/>
                <a:ea typeface="+mn-ea"/>
                <a:cs typeface="+mn-cs"/>
              </a:rPr>
              <a:t>T</a:t>
            </a:r>
            <a:r>
              <a:rPr lang="en-US" sz="1200" b="0" i="0" kern="1200">
                <a:solidFill>
                  <a:schemeClr val="tx1"/>
                </a:solidFill>
                <a:effectLst/>
                <a:latin typeface="+mn-lt"/>
                <a:ea typeface="+mn-ea"/>
                <a:cs typeface="+mn-cs"/>
              </a:rPr>
              <a:t>eens in custody who are pregnant. </a:t>
            </a:r>
          </a:p>
          <a:p>
            <a:pPr marL="171450" indent="-171450" rtl="0" latinLnBrk="0">
              <a:buFont typeface="Arial" panose="020B0604020202020204" pitchFamily="34" charset="0"/>
              <a:buChar char="•"/>
            </a:pPr>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NOTE: Children in foster homes are able to receive EI services; however, foster parents are not eligible to receive home visiting services.</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13</a:t>
            </a:fld>
            <a:endParaRPr lang="en-US"/>
          </a:p>
        </p:txBody>
      </p:sp>
    </p:spTree>
    <p:extLst>
      <p:ext uri="{BB962C8B-B14F-4D97-AF65-F5344CB8AC3E}">
        <p14:creationId xmlns:p14="http://schemas.microsoft.com/office/powerpoint/2010/main" val="216854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b="0" i="0" kern="1200">
                <a:solidFill>
                  <a:schemeClr val="tx1"/>
                </a:solidFill>
                <a:effectLst/>
                <a:latin typeface="+mn-lt"/>
                <a:ea typeface="+mn-ea"/>
                <a:cs typeface="+mn-cs"/>
              </a:rPr>
              <a:t>Referring a child to Help Me Grow involves using the HEA8021 form. There is</a:t>
            </a:r>
            <a:r>
              <a:rPr lang="en-US" sz="1200" b="0" i="0" kern="1200" baseline="0">
                <a:solidFill>
                  <a:schemeClr val="tx1"/>
                </a:solidFill>
                <a:effectLst/>
                <a:latin typeface="+mn-lt"/>
                <a:ea typeface="+mn-ea"/>
                <a:cs typeface="+mn-cs"/>
              </a:rPr>
              <a:t> a web referral form used by other referral sources but please keep in mind that PCSA is not permitted to use that method for referring. </a:t>
            </a:r>
            <a:endParaRPr lang="en-US" sz="1200" b="0" i="0" kern="1200">
              <a:solidFill>
                <a:schemeClr val="tx1"/>
              </a:solidFill>
              <a:effectLst/>
              <a:latin typeface="+mn-lt"/>
              <a:ea typeface="+mn-ea"/>
              <a:cs typeface="+mn-cs"/>
            </a:endParaRP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Each box checked on the referral form requires a different action for HMG CIR:</a:t>
            </a: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If the first, second or third box is checked, there is an automatic program referral to EI (also known as an automatic</a:t>
            </a:r>
            <a:r>
              <a:rPr lang="en-US" sz="1200" b="0" i="0" kern="1200" baseline="0">
                <a:solidFill>
                  <a:schemeClr val="tx1"/>
                </a:solidFill>
                <a:effectLst/>
                <a:latin typeface="+mn-lt"/>
                <a:ea typeface="+mn-ea"/>
                <a:cs typeface="+mn-cs"/>
              </a:rPr>
              <a:t> assignment to the EI provider)</a:t>
            </a:r>
            <a:r>
              <a:rPr lang="en-US" sz="1200" b="0" i="0" kern="1200">
                <a:solidFill>
                  <a:schemeClr val="tx1"/>
                </a:solidFill>
                <a:effectLst/>
                <a:latin typeface="+mn-lt"/>
                <a:ea typeface="+mn-ea"/>
                <a:cs typeface="+mn-cs"/>
              </a:rPr>
              <a:t>, and a system or incoming referral to</a:t>
            </a:r>
            <a:r>
              <a:rPr lang="en-US" sz="1200" b="0" i="0" kern="1200" baseline="0">
                <a:solidFill>
                  <a:schemeClr val="tx1"/>
                </a:solidFill>
                <a:effectLst/>
                <a:latin typeface="+mn-lt"/>
                <a:ea typeface="+mn-ea"/>
                <a:cs typeface="+mn-cs"/>
              </a:rPr>
              <a:t> HV which requires </a:t>
            </a:r>
            <a:r>
              <a:rPr lang="en-US" sz="1200" b="0" i="0" kern="1200">
                <a:solidFill>
                  <a:schemeClr val="tx1"/>
                </a:solidFill>
                <a:effectLst/>
                <a:latin typeface="+mn-lt"/>
                <a:ea typeface="+mn-ea"/>
                <a:cs typeface="+mn-cs"/>
              </a:rPr>
              <a:t>HMG CIR to reach</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out to the caregiver to explore the need and interest in HV services. </a:t>
            </a: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The fourth box is a system referral to HV recommending HV only so HMG CIR would contact the caregiver about HV (unless a developmental delay is noted and then we would offer both services).</a:t>
            </a: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The fifth box is a system referral</a:t>
            </a:r>
            <a:r>
              <a:rPr lang="en-US" sz="1200" b="0" i="0" kern="1200" baseline="0">
                <a:solidFill>
                  <a:schemeClr val="tx1"/>
                </a:solidFill>
                <a:effectLst/>
                <a:latin typeface="+mn-lt"/>
                <a:ea typeface="+mn-ea"/>
                <a:cs typeface="+mn-cs"/>
              </a:rPr>
              <a:t> to EI </a:t>
            </a:r>
            <a:r>
              <a:rPr lang="en-US" sz="1200" b="0" i="0" kern="1200">
                <a:solidFill>
                  <a:schemeClr val="tx1"/>
                </a:solidFill>
                <a:effectLst/>
                <a:latin typeface="+mn-lt"/>
                <a:ea typeface="+mn-ea"/>
                <a:cs typeface="+mn-cs"/>
              </a:rPr>
              <a:t>recommending EI services so HMG CIR would contact the caregiver to offer EI services.  </a:t>
            </a: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Finally the last box allows PCSAs to suggest HV for a family if none of the other options apply. This</a:t>
            </a:r>
            <a:r>
              <a:rPr lang="en-US" sz="1200" b="0" i="0" kern="1200" baseline="0">
                <a:solidFill>
                  <a:schemeClr val="tx1"/>
                </a:solidFill>
                <a:effectLst/>
                <a:latin typeface="+mn-lt"/>
                <a:ea typeface="+mn-ea"/>
                <a:cs typeface="+mn-cs"/>
              </a:rPr>
              <a:t> choice is new and will hopefully allow use of this form regardless of the family’s situation. </a:t>
            </a:r>
            <a:endParaRPr lang="en-US" sz="1200" b="0" i="0" kern="1200">
              <a:solidFill>
                <a:schemeClr val="tx1"/>
              </a:solidFill>
              <a:effectLst/>
              <a:latin typeface="+mn-lt"/>
              <a:ea typeface="+mn-ea"/>
              <a:cs typeface="+mn-cs"/>
            </a:endParaRPr>
          </a:p>
          <a:p>
            <a:pPr rtl="0" latinLnBrk="0"/>
            <a:endParaRPr lang="en-US" sz="1200" b="0" i="0" kern="1200">
              <a:solidFill>
                <a:schemeClr val="tx1"/>
              </a:solidFill>
              <a:effectLst/>
              <a:latin typeface="+mn-lt"/>
              <a:ea typeface="+mn-ea"/>
              <a:cs typeface="+mn-cs"/>
            </a:endParaRPr>
          </a:p>
          <a:p>
            <a:pPr rtl="0" latinLnBrk="0"/>
            <a:r>
              <a:rPr lang="en-US" sz="1200" b="0" i="0" kern="1200">
                <a:solidFill>
                  <a:schemeClr val="tx1"/>
                </a:solidFill>
                <a:effectLst/>
                <a:latin typeface="+mn-lt"/>
                <a:ea typeface="+mn-ea"/>
                <a:cs typeface="+mn-cs"/>
              </a:rPr>
              <a:t>We</a:t>
            </a:r>
            <a:r>
              <a:rPr lang="en-US" sz="1200" b="0" i="0" kern="1200" baseline="0">
                <a:solidFill>
                  <a:schemeClr val="tx1"/>
                </a:solidFill>
                <a:effectLst/>
                <a:latin typeface="+mn-lt"/>
                <a:ea typeface="+mn-ea"/>
                <a:cs typeface="+mn-cs"/>
              </a:rPr>
              <a:t> briefly mentioned a few examples of when to refer for pregnant women and want to clarify how to use the form to refer:</a:t>
            </a:r>
          </a:p>
          <a:p>
            <a:pPr marL="171450" indent="-171450" rtl="0" latinLnBrk="0">
              <a:buFont typeface="Arial" panose="020B0604020202020204" pitchFamily="34" charset="0"/>
              <a:buChar char="•"/>
            </a:pPr>
            <a:r>
              <a:rPr lang="en-US" sz="1200" b="0" i="0" kern="1200">
                <a:solidFill>
                  <a:schemeClr val="tx1"/>
                </a:solidFill>
                <a:effectLst/>
                <a:latin typeface="+mn-lt"/>
                <a:ea typeface="+mn-ea"/>
                <a:cs typeface="+mn-cs"/>
              </a:rPr>
              <a:t>For pregnant women with other children involved in a traditional/alternative response pathway</a:t>
            </a:r>
            <a:r>
              <a:rPr lang="en-US" sz="1200" b="0" i="0" kern="1200" baseline="0">
                <a:solidFill>
                  <a:schemeClr val="tx1"/>
                </a:solidFill>
                <a:effectLst/>
                <a:latin typeface="+mn-lt"/>
                <a:ea typeface="+mn-ea"/>
                <a:cs typeface="+mn-cs"/>
              </a:rPr>
              <a:t> include the due date on the form in the “</a:t>
            </a:r>
            <a:r>
              <a:rPr lang="en-US"/>
              <a:t>Other information that would be helpful in planning services for the child/caregiver:”</a:t>
            </a:r>
            <a:r>
              <a:rPr lang="en-US" sz="1200" b="0" i="0" kern="1200" baseline="0">
                <a:solidFill>
                  <a:schemeClr val="tx1"/>
                </a:solidFill>
                <a:effectLst/>
                <a:latin typeface="+mn-lt"/>
                <a:ea typeface="+mn-ea"/>
                <a:cs typeface="+mn-cs"/>
              </a:rPr>
              <a:t> field. </a:t>
            </a:r>
          </a:p>
          <a:p>
            <a:pPr marL="171450" indent="-171450" rtl="0" latinLnBrk="0">
              <a:buFont typeface="Arial" panose="020B0604020202020204" pitchFamily="34" charset="0"/>
              <a:buChar char="•"/>
            </a:pPr>
            <a:r>
              <a:rPr lang="en-US" sz="1200" b="0" i="0" kern="1200" baseline="0">
                <a:solidFill>
                  <a:schemeClr val="tx1"/>
                </a:solidFill>
                <a:effectLst/>
                <a:latin typeface="+mn-lt"/>
                <a:ea typeface="+mn-ea"/>
                <a:cs typeface="+mn-cs"/>
              </a:rPr>
              <a:t>For t</a:t>
            </a:r>
            <a:r>
              <a:rPr lang="en-US" sz="1200" b="0" i="0" kern="1200">
                <a:solidFill>
                  <a:schemeClr val="tx1"/>
                </a:solidFill>
                <a:effectLst/>
                <a:latin typeface="+mn-lt"/>
                <a:ea typeface="+mn-ea"/>
                <a:cs typeface="+mn-cs"/>
              </a:rPr>
              <a:t>eens in custody who are pregnant. Please</a:t>
            </a:r>
            <a:r>
              <a:rPr lang="en-US" sz="1200" b="0" i="0" kern="1200" baseline="0">
                <a:solidFill>
                  <a:schemeClr val="tx1"/>
                </a:solidFill>
                <a:effectLst/>
                <a:latin typeface="+mn-lt"/>
                <a:ea typeface="+mn-ea"/>
                <a:cs typeface="+mn-cs"/>
              </a:rPr>
              <a:t> use the PDF version of the PCSA form as SACWIS will not provide the PCSA form as an option to complete and check the last box (#6) in the Reason for Referral section: “</a:t>
            </a:r>
            <a:r>
              <a:rPr lang="en-US"/>
              <a:t>None of the above circumstances applies, but the PCSA has determined that the caregiver may benefit from parenting education and home visiting support. Results in a system referral to HV.” Include</a:t>
            </a:r>
            <a:r>
              <a:rPr lang="en-US" baseline="0"/>
              <a:t> the teen’s due date in the “Other information that would be helpful in planning services for the child/caregiver” field. </a:t>
            </a:r>
            <a:r>
              <a:rPr lang="en-US"/>
              <a:t>In this case, there</a:t>
            </a:r>
            <a:r>
              <a:rPr lang="en-US" baseline="0"/>
              <a:t> will not be a child list on the first page of the form.  The pregnant teen’s information will be placed under the biological parent section.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14</a:t>
            </a:fld>
            <a:endParaRPr lang="en-US"/>
          </a:p>
        </p:txBody>
      </p:sp>
    </p:spTree>
    <p:extLst>
      <p:ext uri="{BB962C8B-B14F-4D97-AF65-F5344CB8AC3E}">
        <p14:creationId xmlns:p14="http://schemas.microsoft.com/office/powerpoint/2010/main" val="57286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latinLnBrk="0"/>
            <a:r>
              <a:rPr lang="en-US" sz="1200" b="0" i="0" kern="1200">
                <a:solidFill>
                  <a:schemeClr val="tx1"/>
                </a:solidFill>
                <a:effectLst/>
                <a:latin typeface="+mn-lt"/>
                <a:ea typeface="+mn-ea"/>
                <a:cs typeface="+mn-cs"/>
              </a:rPr>
              <a:t>Referring a child to Help Me Grow involves using the HEA8021 form as we just described. In order</a:t>
            </a:r>
            <a:r>
              <a:rPr lang="en-US" sz="1200" b="0" i="0" kern="1200" baseline="0">
                <a:solidFill>
                  <a:schemeClr val="tx1"/>
                </a:solidFill>
                <a:effectLst/>
                <a:latin typeface="+mn-lt"/>
                <a:ea typeface="+mn-ea"/>
                <a:cs typeface="+mn-cs"/>
              </a:rPr>
              <a:t> to submit the referral, please email it to hmgreferrals@helpmegrow.org whether it is the form generated by SACWIS or the PDF version for a pregnant teen in custody. </a:t>
            </a:r>
            <a:endParaRPr lang="en-US" sz="1200" b="0" i="0" kern="1200">
              <a:solidFill>
                <a:schemeClr val="tx1"/>
              </a:solidFill>
              <a:effectLst/>
              <a:latin typeface="+mn-lt"/>
              <a:ea typeface="+mn-ea"/>
              <a:cs typeface="+mn-cs"/>
            </a:endParaRPr>
          </a:p>
          <a:p>
            <a:endParaRPr lang="en-US"/>
          </a:p>
          <a:p>
            <a:endParaRPr lang="en-US"/>
          </a:p>
          <a:p>
            <a:r>
              <a:rPr lang="en-US"/>
              <a:t>Although you and your team</a:t>
            </a:r>
            <a:r>
              <a:rPr lang="en-US" baseline="0"/>
              <a:t> may hear about the HMG web referral form on our website, rule requires PCSA staff to utilize this specific HEA8021 form.  </a:t>
            </a:r>
          </a:p>
          <a:p>
            <a:endParaRPr lang="en-US" baseline="0"/>
          </a:p>
          <a:p>
            <a:r>
              <a:rPr lang="en-US" baseline="0"/>
              <a:t>Please ensure all information is update to date and complete when submitting the form including your contact information, the child’s caregiver and the biological caregiver information so we can communicate with the appropriate parties effectively. </a:t>
            </a:r>
            <a:endParaRPr lang="en-US"/>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15</a:t>
            </a:fld>
            <a:endParaRPr lang="en-US"/>
          </a:p>
        </p:txBody>
      </p:sp>
    </p:spTree>
    <p:extLst>
      <p:ext uri="{BB962C8B-B14F-4D97-AF65-F5344CB8AC3E}">
        <p14:creationId xmlns:p14="http://schemas.microsoft.com/office/powerpoint/2010/main" val="2625616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 referral  is received by Central Intake, the central intake staff reach out to the family.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five basic steps when a referral</a:t>
            </a:r>
            <a:r>
              <a:rPr lang="en-US" baseline="0"/>
              <a:t> is made to Central Intake.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1.) Upon receipt of the referral, the referral is entered into the appropriate data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2.) </a:t>
            </a:r>
            <a:r>
              <a:rPr lang="en-US"/>
              <a:t>For those referrals with boxes #1 – 3 checked indicating a program referral to EI,</a:t>
            </a:r>
            <a:r>
              <a:rPr lang="en-US" baseline="0"/>
              <a:t> these children/families will be automatically assigned to an EI provider.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3.) If a box is checked indicating a system/incoming referral to EI and/or HV, CIR will make contact out to the family within one business day of receipt.  A minimum of three attempts to contact the family are made by phone, texting, email, and/or mail depending on availability within 14 calendar days. </a:t>
            </a:r>
            <a:r>
              <a:rPr lang="en-US"/>
              <a:t>We know that many parents, especially new mothers and fathers, are unavailable when intake calls and can benefit from multiple attempts at different times during the day and/or week.</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3a.) If contact with the family is made, services are explained, a risk assessment is completed (as applicable for home visiting), and program options are provided based on eligibility and availability.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baseline="0"/>
              <a:t>The program referral or assignment to the provider is made in the data system upon acceptance of the services by the family.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3b.) If contact is not made with the family or they decline, Central Intake exits the referral in the data system and informs the referral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4.) You will receive follow-up for your referral if: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a:t>4a.) Central intake is unable to reach the family;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t>4b.) The family declines services; 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t>4c.) The family consents to share that they are enrolled in services</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16</a:t>
            </a:fld>
            <a:endParaRPr lang="en-US"/>
          </a:p>
        </p:txBody>
      </p:sp>
    </p:spTree>
    <p:extLst>
      <p:ext uri="{BB962C8B-B14F-4D97-AF65-F5344CB8AC3E}">
        <p14:creationId xmlns:p14="http://schemas.microsoft.com/office/powerpoint/2010/main" val="412291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Today’s webinar will cover a lot of information about the Help</a:t>
            </a:r>
            <a:r>
              <a:rPr lang="en-US" baseline="0"/>
              <a:t> Me Grow system of support and its two programs: Early Intervention and Home Visiting. We encourage you to visit our website to learn more about these services, obtain family-friendly information to share with families about each program, access our statewide Community Resource Directory, and contact any of the eight regional centers for HMG Central Intake as questions arise about services and/or referring. </a:t>
            </a:r>
            <a:endParaRPr lang="en-US"/>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17</a:t>
            </a:fld>
            <a:endParaRPr lang="en-US"/>
          </a:p>
        </p:txBody>
      </p:sp>
    </p:spTree>
    <p:extLst>
      <p:ext uri="{BB962C8B-B14F-4D97-AF65-F5344CB8AC3E}">
        <p14:creationId xmlns:p14="http://schemas.microsoft.com/office/powerpoint/2010/main" val="392901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would like to take this opportunity to answer</a:t>
            </a:r>
            <a:r>
              <a:rPr lang="en-US" baseline="0"/>
              <a:t> any questions you may have at this time. </a:t>
            </a:r>
            <a:endParaRPr lang="en-US"/>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18</a:t>
            </a:fld>
            <a:endParaRPr lang="en-US"/>
          </a:p>
        </p:txBody>
      </p:sp>
    </p:spTree>
    <p:extLst>
      <p:ext uri="{BB962C8B-B14F-4D97-AF65-F5344CB8AC3E}">
        <p14:creationId xmlns:p14="http://schemas.microsoft.com/office/powerpoint/2010/main" val="357099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19</a:t>
            </a:fld>
            <a:endParaRPr lang="en-US"/>
          </a:p>
        </p:txBody>
      </p:sp>
    </p:spTree>
    <p:extLst>
      <p:ext uri="{BB962C8B-B14F-4D97-AF65-F5344CB8AC3E}">
        <p14:creationId xmlns:p14="http://schemas.microsoft.com/office/powerpoint/2010/main" val="316004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(history (sept. 2012), high-level changes, why we made the changes, referral options (agencies came together to make sure language matched what PSCA experience) – Liz</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a:t>
            </a:fld>
            <a:endParaRPr lang="en-US"/>
          </a:p>
        </p:txBody>
      </p:sp>
    </p:spTree>
    <p:extLst>
      <p:ext uri="{BB962C8B-B14F-4D97-AF65-F5344CB8AC3E}">
        <p14:creationId xmlns:p14="http://schemas.microsoft.com/office/powerpoint/2010/main" val="246455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Good morning, everyone. I am Nikki Montgomery, Senior Community Liaison at Bright Beginnings. With me is Melissa Bixel, Contract Manager for the Statewide Central Intake and Referral System</a:t>
            </a:r>
            <a:r>
              <a:rPr lang="en-US" baseline="0"/>
              <a:t>. </a:t>
            </a:r>
            <a:endParaRPr lang="en-US"/>
          </a:p>
          <a:p>
            <a:endParaRPr lang="en-US"/>
          </a:p>
          <a:p>
            <a:r>
              <a:rPr lang="en-US"/>
              <a:t>Thank you for giving us the opportunity to share information about the Early Childhood Central Intake</a:t>
            </a:r>
            <a:r>
              <a:rPr lang="en-US" baseline="0"/>
              <a:t> and Referral model currently provided by Bright Beginnings for Early Intervention and Home Visiting across Ohio. At Bright Beginnings, we are p</a:t>
            </a:r>
            <a:r>
              <a:rPr lang="en-US"/>
              <a:t>assionate about getting families connected</a:t>
            </a:r>
            <a:r>
              <a:rPr lang="en-US" baseline="0"/>
              <a:t> to services that support a healthy life. </a:t>
            </a:r>
          </a:p>
          <a:p>
            <a:endParaRPr lang="en-US" baseline="0"/>
          </a:p>
          <a:p>
            <a:r>
              <a:rPr lang="en-US" baseline="0"/>
              <a:t>Bright Beginnings was awarded the statewide contract through the Ohio Department of Health in July 2018. Since that time, we have developed a system that is flexible to meet the needs of the state departments, service providers, and families.  </a:t>
            </a:r>
            <a:endParaRPr lang="en-US"/>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20</a:t>
            </a:fld>
            <a:endParaRPr lang="en-US"/>
          </a:p>
        </p:txBody>
      </p:sp>
    </p:spTree>
    <p:extLst>
      <p:ext uri="{BB962C8B-B14F-4D97-AF65-F5344CB8AC3E}">
        <p14:creationId xmlns:p14="http://schemas.microsoft.com/office/powerpoint/2010/main" val="3751220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21</a:t>
            </a:fld>
            <a:endParaRPr lang="en-US"/>
          </a:p>
        </p:txBody>
      </p:sp>
    </p:spTree>
    <p:extLst>
      <p:ext uri="{BB962C8B-B14F-4D97-AF65-F5344CB8AC3E}">
        <p14:creationId xmlns:p14="http://schemas.microsoft.com/office/powerpoint/2010/main" val="2318251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22</a:t>
            </a:fld>
            <a:endParaRPr lang="en-US"/>
          </a:p>
        </p:txBody>
      </p:sp>
    </p:spTree>
    <p:extLst>
      <p:ext uri="{BB962C8B-B14F-4D97-AF65-F5344CB8AC3E}">
        <p14:creationId xmlns:p14="http://schemas.microsoft.com/office/powerpoint/2010/main" val="299950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2019, Governor DeWine conveyed a group of key stakeholders to serve on a Home Visiting Advisory Committee. The committee created a list of 20 recommendations to strengthen the HV system. One of the barriers identified by that group was the ability to serve families referred by, or involved in, the child welfare system because the child was too old at the time of referral to be eligible for the family to receive services.  To address this issue, we have been working closely with the national models we implement and are excited to share that we are getting ready to implement expanded eligibility for families referred by child welfare in two of our models. To begin with, we wanted to share current eligibility requirements. </a:t>
            </a:r>
          </a:p>
        </p:txBody>
      </p:sp>
      <p:sp>
        <p:nvSpPr>
          <p:cNvPr id="4" name="Slide Number Placeholder 3"/>
          <p:cNvSpPr>
            <a:spLocks noGrp="1"/>
          </p:cNvSpPr>
          <p:nvPr>
            <p:ph type="sldNum" sz="quarter" idx="5"/>
          </p:nvPr>
        </p:nvSpPr>
        <p:spPr/>
        <p:txBody>
          <a:bodyPr/>
          <a:lstStyle/>
          <a:p>
            <a:fld id="{49E0C227-9CE0-4138-94FF-53C68C5BA290}" type="slidenum">
              <a:rPr lang="en-US" smtClean="0"/>
              <a:t>23</a:t>
            </a:fld>
            <a:endParaRPr lang="en-US"/>
          </a:p>
        </p:txBody>
      </p:sp>
    </p:spTree>
    <p:extLst>
      <p:ext uri="{BB962C8B-B14F-4D97-AF65-F5344CB8AC3E}">
        <p14:creationId xmlns:p14="http://schemas.microsoft.com/office/powerpoint/2010/main" val="115715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currently in the process of our reviewing our HV rules to allow for expanded eligibility in three out of four of our current models. </a:t>
            </a:r>
          </a:p>
          <a:p>
            <a:endParaRPr lang="en-US"/>
          </a:p>
          <a:p>
            <a:r>
              <a:rPr lang="en-US"/>
              <a:t>Go through the explanation here.</a:t>
            </a:r>
          </a:p>
          <a:p>
            <a:endParaRPr lang="en-US"/>
          </a:p>
          <a:p>
            <a:r>
              <a:rPr lang="en-US"/>
              <a:t>In all three of the models eligible for expansion, we want to make sure people are aware that it is up to the individual program if they want to participate in the expanded models. For both PAT and HFA, programs will need to complete an application and implementation plan as part of an approval process through the Department of Health. With the implementation plan, they will be required to complete an MOU with their local child welfare agency, outlining the role and responsibilities of each agency in working with families and collaborating with each other. HFA programs will then need to submit an application with the national HFA office for approval. After that, programs will be able to begin implementing the expanded eligibility protocols. We are also working closely with JFS to develop training in order to support HV staff in working with families referred by, or involved with child welfare, realizing these families may need supports that are  unique to the situations resulting in their referral. </a:t>
            </a:r>
          </a:p>
        </p:txBody>
      </p:sp>
      <p:sp>
        <p:nvSpPr>
          <p:cNvPr id="4" name="Slide Number Placeholder 3"/>
          <p:cNvSpPr>
            <a:spLocks noGrp="1"/>
          </p:cNvSpPr>
          <p:nvPr>
            <p:ph type="sldNum" sz="quarter" idx="5"/>
          </p:nvPr>
        </p:nvSpPr>
        <p:spPr/>
        <p:txBody>
          <a:bodyPr/>
          <a:lstStyle/>
          <a:p>
            <a:fld id="{49E0C227-9CE0-4138-94FF-53C68C5BA290}" type="slidenum">
              <a:rPr lang="en-US" smtClean="0"/>
              <a:t>24</a:t>
            </a:fld>
            <a:endParaRPr lang="en-US"/>
          </a:p>
        </p:txBody>
      </p:sp>
    </p:spTree>
    <p:extLst>
      <p:ext uri="{BB962C8B-B14F-4D97-AF65-F5344CB8AC3E}">
        <p14:creationId xmlns:p14="http://schemas.microsoft.com/office/powerpoint/2010/main" val="504981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25</a:t>
            </a:fld>
            <a:endParaRPr lang="en-US"/>
          </a:p>
        </p:txBody>
      </p:sp>
    </p:spTree>
    <p:extLst>
      <p:ext uri="{BB962C8B-B14F-4D97-AF65-F5344CB8AC3E}">
        <p14:creationId xmlns:p14="http://schemas.microsoft.com/office/powerpoint/2010/main" val="578471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26</a:t>
            </a:fld>
            <a:endParaRPr lang="en-US"/>
          </a:p>
        </p:txBody>
      </p:sp>
    </p:spTree>
    <p:extLst>
      <p:ext uri="{BB962C8B-B14F-4D97-AF65-F5344CB8AC3E}">
        <p14:creationId xmlns:p14="http://schemas.microsoft.com/office/powerpoint/2010/main" val="162362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27</a:t>
            </a:fld>
            <a:endParaRPr lang="en-US"/>
          </a:p>
        </p:txBody>
      </p:sp>
    </p:spTree>
    <p:extLst>
      <p:ext uri="{BB962C8B-B14F-4D97-AF65-F5344CB8AC3E}">
        <p14:creationId xmlns:p14="http://schemas.microsoft.com/office/powerpoint/2010/main" val="374946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28</a:t>
            </a:fld>
            <a:endParaRPr lang="en-US"/>
          </a:p>
        </p:txBody>
      </p:sp>
    </p:spTree>
    <p:extLst>
      <p:ext uri="{BB962C8B-B14F-4D97-AF65-F5344CB8AC3E}">
        <p14:creationId xmlns:p14="http://schemas.microsoft.com/office/powerpoint/2010/main" val="3730635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Welcome/Introductions</a:t>
            </a:r>
          </a:p>
        </p:txBody>
      </p:sp>
      <p:sp>
        <p:nvSpPr>
          <p:cNvPr id="4" name="Slide Number Placeholder 3"/>
          <p:cNvSpPr>
            <a:spLocks noGrp="1"/>
          </p:cNvSpPr>
          <p:nvPr>
            <p:ph type="sldNum" sz="quarter" idx="5"/>
          </p:nvPr>
        </p:nvSpPr>
        <p:spPr/>
        <p:txBody>
          <a:bodyPr/>
          <a:lstStyle/>
          <a:p>
            <a:fld id="{49E0C227-9CE0-4138-94FF-53C68C5BA290}" type="slidenum">
              <a:rPr lang="en-US" smtClean="0"/>
              <a:t>29</a:t>
            </a:fld>
            <a:endParaRPr lang="en-US"/>
          </a:p>
        </p:txBody>
      </p:sp>
    </p:spTree>
    <p:extLst>
      <p:ext uri="{BB962C8B-B14F-4D97-AF65-F5344CB8AC3E}">
        <p14:creationId xmlns:p14="http://schemas.microsoft.com/office/powerpoint/2010/main" val="331296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Janene</a:t>
            </a:r>
          </a:p>
        </p:txBody>
      </p:sp>
      <p:sp>
        <p:nvSpPr>
          <p:cNvPr id="4" name="Slide Number Placeholder 3"/>
          <p:cNvSpPr>
            <a:spLocks noGrp="1"/>
          </p:cNvSpPr>
          <p:nvPr>
            <p:ph type="sldNum" sz="quarter" idx="5"/>
          </p:nvPr>
        </p:nvSpPr>
        <p:spPr/>
        <p:txBody>
          <a:bodyPr/>
          <a:lstStyle/>
          <a:p>
            <a:fld id="{49E0C227-9CE0-4138-94FF-53C68C5BA290}" type="slidenum">
              <a:rPr lang="en-US" smtClean="0"/>
              <a:t>3</a:t>
            </a:fld>
            <a:endParaRPr lang="en-US"/>
          </a:p>
        </p:txBody>
      </p:sp>
    </p:spTree>
    <p:extLst>
      <p:ext uri="{BB962C8B-B14F-4D97-AF65-F5344CB8AC3E}">
        <p14:creationId xmlns:p14="http://schemas.microsoft.com/office/powerpoint/2010/main" val="141019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Intervention (EI) is a statewide system that provides coordinated early intervention services to parents of eligible children under the age of three with developmental delays or disabilities. The Ohio Department of Developmental Disabilities (DODD) serves as the state’s lead agency for Ohio Part C Early Intervention program under the Individuals with Disabilities Education Act (IDEA).  EI is grounded in the philosophy that young children learn best from familiar people in familiar settings. Every family served in EI will have a local EI team that consists of a service coordinator, service providers, and the family. The team works with families in their home or other places the family spend time to develop a coordinated plan called an Individualized Family Service Plan (IFSP). The team will work through your IFSP plan to use the family's existing supports and resources—and build upon them—to learn to enhance children's learning and development.</a:t>
            </a:r>
          </a:p>
        </p:txBody>
      </p:sp>
      <p:sp>
        <p:nvSpPr>
          <p:cNvPr id="4" name="Slide Number Placeholder 3"/>
          <p:cNvSpPr>
            <a:spLocks noGrp="1"/>
          </p:cNvSpPr>
          <p:nvPr>
            <p:ph type="sldNum" sz="quarter" idx="5"/>
          </p:nvPr>
        </p:nvSpPr>
        <p:spPr/>
        <p:txBody>
          <a:bodyPr/>
          <a:lstStyle/>
          <a:p>
            <a:fld id="{49E0C227-9CE0-4138-94FF-53C68C5BA290}" type="slidenum">
              <a:rPr lang="en-US" smtClean="0"/>
              <a:t>30</a:t>
            </a:fld>
            <a:endParaRPr lang="en-US"/>
          </a:p>
        </p:txBody>
      </p:sp>
    </p:spTree>
    <p:extLst>
      <p:ext uri="{BB962C8B-B14F-4D97-AF65-F5344CB8AC3E}">
        <p14:creationId xmlns:p14="http://schemas.microsoft.com/office/powerpoint/2010/main" val="1698887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 eligible for Early Intervention, a child must be under the age of three and have </a:t>
            </a:r>
            <a:r>
              <a:rPr lang="en-US" i="1"/>
              <a:t>either</a:t>
            </a:r>
            <a:r>
              <a:rPr lang="en-US" i="0"/>
              <a:t> a diagnosis with a high probability of resulting in a developmental delay/disability (e.g., NAS, Down Syndrome, Autism ) </a:t>
            </a:r>
            <a:r>
              <a:rPr lang="en-US" i="1"/>
              <a:t>or</a:t>
            </a:r>
            <a:r>
              <a:rPr lang="en-US" i="0"/>
              <a:t> </a:t>
            </a:r>
            <a:r>
              <a:rPr lang="en-US" b="1" i="0">
                <a:solidFill>
                  <a:srgbClr val="FF0000"/>
                </a:solidFill>
              </a:rPr>
              <a:t>demonstrate a developmental delay of 1.5 SD in one or more developmental domains </a:t>
            </a:r>
            <a:r>
              <a:rPr lang="en-US" i="0"/>
              <a:t>using a standardized tool..</a:t>
            </a:r>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31</a:t>
            </a:fld>
            <a:endParaRPr lang="en-US"/>
          </a:p>
        </p:txBody>
      </p:sp>
    </p:spTree>
    <p:extLst>
      <p:ext uri="{BB962C8B-B14F-4D97-AF65-F5344CB8AC3E}">
        <p14:creationId xmlns:p14="http://schemas.microsoft.com/office/powerpoint/2010/main" val="2525718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agency or person can refer a potentially eligible child to Early Intervention.  Generally, if someone other than a parent makes the referral, central intake</a:t>
            </a:r>
            <a:r>
              <a:rPr lang="en-US" b="1"/>
              <a:t> </a:t>
            </a:r>
            <a:r>
              <a:rPr lang="en-US"/>
              <a:t>will reach out to the parent to determine if the parent wants to move forward with the EI program referral.  However, under IDEA, certain referrals from the PCSA must move forward to an EI program referral, so central intake will not reach out to the parent before assigning the referral to the local EI program.</a:t>
            </a:r>
            <a:r>
              <a:rPr lang="en-US" b="1"/>
              <a:t> </a:t>
            </a:r>
            <a:r>
              <a:rPr lang="en-US"/>
              <a:t>If the substantiated abuse and neglect, substance abuse/withdrawal, or Alternative Response Pathway where services are required boxes are checked on the PCSA form, central intake will enter information from the form in the EI data system and assign the referral to the appropriate local EI program.  If other boxes are checked, central intake will first reach out to the family to determine interest in EI.</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32</a:t>
            </a:fld>
            <a:endParaRPr lang="en-US"/>
          </a:p>
        </p:txBody>
      </p:sp>
    </p:spTree>
    <p:extLst>
      <p:ext uri="{BB962C8B-B14F-4D97-AF65-F5344CB8AC3E}">
        <p14:creationId xmlns:p14="http://schemas.microsoft.com/office/powerpoint/2010/main" val="1284826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 is a voluntary program.  Even though PCSAs must make certain referrals to EI, local EI programs can only move forward with the EI process with parent consent under IDEA.  EI can never require a family to consent to an evaluation or to receive services</a:t>
            </a:r>
            <a:r>
              <a:rPr lang="en-US">
                <a:solidFill>
                  <a:srgbClr val="FF0000"/>
                </a:solidFill>
              </a:rPr>
              <a:t>.  </a:t>
            </a:r>
          </a:p>
          <a:p>
            <a:endParaRPr lang="en-US">
              <a:solidFill>
                <a:srgbClr val="FF0000"/>
              </a:solidFill>
            </a:endParaRPr>
          </a:p>
          <a:p>
            <a:r>
              <a:rPr lang="en-US">
                <a:solidFill>
                  <a:srgbClr val="FF0000"/>
                </a:solidFill>
              </a:rPr>
              <a:t>(Also, parents can say yes to some services and no to others-or is this too confusing?)</a:t>
            </a:r>
          </a:p>
        </p:txBody>
      </p:sp>
      <p:sp>
        <p:nvSpPr>
          <p:cNvPr id="4" name="Slide Number Placeholder 3"/>
          <p:cNvSpPr>
            <a:spLocks noGrp="1"/>
          </p:cNvSpPr>
          <p:nvPr>
            <p:ph type="sldNum" sz="quarter" idx="5"/>
          </p:nvPr>
        </p:nvSpPr>
        <p:spPr/>
        <p:txBody>
          <a:bodyPr/>
          <a:lstStyle/>
          <a:p>
            <a:fld id="{49E0C227-9CE0-4138-94FF-53C68C5BA290}" type="slidenum">
              <a:rPr lang="en-US" smtClean="0"/>
              <a:t>33</a:t>
            </a:fld>
            <a:endParaRPr lang="en-US"/>
          </a:p>
        </p:txBody>
      </p:sp>
    </p:spTree>
    <p:extLst>
      <p:ext uri="{BB962C8B-B14F-4D97-AF65-F5344CB8AC3E}">
        <p14:creationId xmlns:p14="http://schemas.microsoft.com/office/powerpoint/2010/main" val="2533956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0218" y="4400550"/>
            <a:ext cx="6234546" cy="43970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a referral is made to the local EI program, the family will be assigned an EI service coordinator.  The EI service coordinator is responsible for coordinating the family’s EI journey.  The EISC  will coordinate the eligibility and assessment process.  If the child is eligible, the EISC will coordinate a CORE team of early interventionists to develop an Individualized Family Service Plan, or IFSP.  The first step is to determine if the child is eligible for EI.  If the child is not suspected of having a developmental delay or disability, the family may be offered a developmental screening rather than an evaluation.  If the child has a qualifying diagnosis, the EISC will obtain documentation of that diagnosis to substantiate eligibility for EI.  If there is no diagnosis, the EISC will coordinate a developmental evaluation to determine if the child is eligible.  The developmental evaluation looks at five developmental domains and must be completed by an evaluator or evaluators representing at least two disciplines.</a:t>
            </a:r>
          </a:p>
          <a:p>
            <a:endParaRPr lang="en-US"/>
          </a:p>
        </p:txBody>
      </p:sp>
      <p:sp>
        <p:nvSpPr>
          <p:cNvPr id="4" name="Slide Number Placeholder 3"/>
          <p:cNvSpPr>
            <a:spLocks noGrp="1"/>
          </p:cNvSpPr>
          <p:nvPr>
            <p:ph type="sldNum" sz="quarter" idx="10"/>
          </p:nvPr>
        </p:nvSpPr>
        <p:spPr/>
        <p:txBody>
          <a:bodyPr/>
          <a:lstStyle/>
          <a:p>
            <a:fld id="{670CD43E-4DAF-43F4-9176-3F2B5B7E26A4}" type="slidenum">
              <a:rPr lang="en-US" smtClean="0"/>
              <a:t>34</a:t>
            </a:fld>
            <a:endParaRPr lang="en-US"/>
          </a:p>
        </p:txBody>
      </p:sp>
    </p:spTree>
    <p:extLst>
      <p:ext uri="{BB962C8B-B14F-4D97-AF65-F5344CB8AC3E}">
        <p14:creationId xmlns:p14="http://schemas.microsoft.com/office/powerpoint/2010/main" val="3119967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Prior to moving on to creating the IFSP, the EISC will coordinate an assessment of the child and, with parent consent, a family assessment.  The information from the assessments are important in determining the priorities and outcomes the family wants to work on.  These outcomes are documented on the IFSP.  The IFSP team of potential EI service providers then uses the outcomes to determine which EI service(s)—and at what frequency—are necessary to meet the outcomes.  From the time of the referral to the IFSP, all activities must be completed within 45 days under IDEA. Any service on an IFSP must begin with 30 days of being added to an IFSP.  </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35</a:t>
            </a:fld>
            <a:endParaRPr lang="en-US"/>
          </a:p>
        </p:txBody>
      </p:sp>
    </p:spTree>
    <p:extLst>
      <p:ext uri="{BB962C8B-B14F-4D97-AF65-F5344CB8AC3E}">
        <p14:creationId xmlns:p14="http://schemas.microsoft.com/office/powerpoint/2010/main" val="1755736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child approaches their third birthday, the EISC must coordinate different activities to ensure a smooth transition when the child leaves EI.  Not more than nine months, but at least 90 days, before a child’s third birthday, all children will have a transition plan documented in their IFSP.  With parent consent, the EISC will also notify the child’s school district that the child is potentially eligible for Part B special education services and is approaching their third birthday.  The EISC will also coordinate a transition planning conference meeting that may include the child’s school district.</a:t>
            </a:r>
          </a:p>
        </p:txBody>
      </p:sp>
      <p:sp>
        <p:nvSpPr>
          <p:cNvPr id="4" name="Slide Number Placeholder 3"/>
          <p:cNvSpPr>
            <a:spLocks noGrp="1"/>
          </p:cNvSpPr>
          <p:nvPr>
            <p:ph type="sldNum" sz="quarter" idx="5"/>
          </p:nvPr>
        </p:nvSpPr>
        <p:spPr/>
        <p:txBody>
          <a:bodyPr/>
          <a:lstStyle/>
          <a:p>
            <a:fld id="{49E0C227-9CE0-4138-94FF-53C68C5BA290}" type="slidenum">
              <a:rPr lang="en-US" smtClean="0"/>
              <a:t>36</a:t>
            </a:fld>
            <a:endParaRPr lang="en-US"/>
          </a:p>
        </p:txBody>
      </p:sp>
    </p:spTree>
    <p:extLst>
      <p:ext uri="{BB962C8B-B14F-4D97-AF65-F5344CB8AC3E}">
        <p14:creationId xmlns:p14="http://schemas.microsoft.com/office/powerpoint/2010/main" val="2597110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 ends on a child’s third birthday.  Regardless of whether a child will be served in special education preschool, in a private preschool, at home, or anywhere else, the entire EI team will work to ensure a smooth transition at age three.</a:t>
            </a:r>
          </a:p>
          <a:p>
            <a:endParaRPr lang="en-US" b="1"/>
          </a:p>
        </p:txBody>
      </p:sp>
      <p:sp>
        <p:nvSpPr>
          <p:cNvPr id="4" name="Slide Number Placeholder 3"/>
          <p:cNvSpPr>
            <a:spLocks noGrp="1"/>
          </p:cNvSpPr>
          <p:nvPr>
            <p:ph type="sldNum" sz="quarter" idx="5"/>
          </p:nvPr>
        </p:nvSpPr>
        <p:spPr/>
        <p:txBody>
          <a:bodyPr/>
          <a:lstStyle/>
          <a:p>
            <a:fld id="{49E0C227-9CE0-4138-94FF-53C68C5BA290}" type="slidenum">
              <a:rPr lang="en-US" smtClean="0"/>
              <a:t>37</a:t>
            </a:fld>
            <a:endParaRPr lang="en-US"/>
          </a:p>
        </p:txBody>
      </p:sp>
    </p:spTree>
    <p:extLst>
      <p:ext uri="{BB962C8B-B14F-4D97-AF65-F5344CB8AC3E}">
        <p14:creationId xmlns:p14="http://schemas.microsoft.com/office/powerpoint/2010/main" val="2219726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39</a:t>
            </a:fld>
            <a:endParaRPr lang="en-US"/>
          </a:p>
        </p:txBody>
      </p:sp>
    </p:spTree>
    <p:extLst>
      <p:ext uri="{BB962C8B-B14F-4D97-AF65-F5344CB8AC3E}">
        <p14:creationId xmlns:p14="http://schemas.microsoft.com/office/powerpoint/2010/main" val="404888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40</a:t>
            </a:fld>
            <a:endParaRPr lang="en-US"/>
          </a:p>
        </p:txBody>
      </p:sp>
    </p:spTree>
    <p:extLst>
      <p:ext uri="{BB962C8B-B14F-4D97-AF65-F5344CB8AC3E}">
        <p14:creationId xmlns:p14="http://schemas.microsoft.com/office/powerpoint/2010/main" val="358512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Liz</a:t>
            </a:r>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a:t>
            </a:fld>
            <a:endParaRPr lang="en-US"/>
          </a:p>
        </p:txBody>
      </p:sp>
    </p:spTree>
    <p:extLst>
      <p:ext uri="{BB962C8B-B14F-4D97-AF65-F5344CB8AC3E}">
        <p14:creationId xmlns:p14="http://schemas.microsoft.com/office/powerpoint/2010/main" val="1169908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41</a:t>
            </a:fld>
            <a:endParaRPr lang="en-US"/>
          </a:p>
        </p:txBody>
      </p:sp>
    </p:spTree>
    <p:extLst>
      <p:ext uri="{BB962C8B-B14F-4D97-AF65-F5344CB8AC3E}">
        <p14:creationId xmlns:p14="http://schemas.microsoft.com/office/powerpoint/2010/main" val="3183755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42</a:t>
            </a:fld>
            <a:endParaRPr lang="en-US"/>
          </a:p>
        </p:txBody>
      </p:sp>
    </p:spTree>
    <p:extLst>
      <p:ext uri="{BB962C8B-B14F-4D97-AF65-F5344CB8AC3E}">
        <p14:creationId xmlns:p14="http://schemas.microsoft.com/office/powerpoint/2010/main" val="2500129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43</a:t>
            </a:fld>
            <a:endParaRPr lang="en-US"/>
          </a:p>
        </p:txBody>
      </p:sp>
    </p:spTree>
    <p:extLst>
      <p:ext uri="{BB962C8B-B14F-4D97-AF65-F5344CB8AC3E}">
        <p14:creationId xmlns:p14="http://schemas.microsoft.com/office/powerpoint/2010/main" val="1881599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44</a:t>
            </a:fld>
            <a:endParaRPr lang="en-US"/>
          </a:p>
        </p:txBody>
      </p:sp>
    </p:spTree>
    <p:extLst>
      <p:ext uri="{BB962C8B-B14F-4D97-AF65-F5344CB8AC3E}">
        <p14:creationId xmlns:p14="http://schemas.microsoft.com/office/powerpoint/2010/main" val="772696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45</a:t>
            </a:fld>
            <a:endParaRPr lang="en-US"/>
          </a:p>
        </p:txBody>
      </p:sp>
    </p:spTree>
    <p:extLst>
      <p:ext uri="{BB962C8B-B14F-4D97-AF65-F5344CB8AC3E}">
        <p14:creationId xmlns:p14="http://schemas.microsoft.com/office/powerpoint/2010/main" val="3491999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46</a:t>
            </a:fld>
            <a:endParaRPr lang="en-US"/>
          </a:p>
        </p:txBody>
      </p:sp>
    </p:spTree>
    <p:extLst>
      <p:ext uri="{BB962C8B-B14F-4D97-AF65-F5344CB8AC3E}">
        <p14:creationId xmlns:p14="http://schemas.microsoft.com/office/powerpoint/2010/main" val="3535085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47</a:t>
            </a:fld>
            <a:endParaRPr lang="en-US"/>
          </a:p>
        </p:txBody>
      </p:sp>
    </p:spTree>
    <p:extLst>
      <p:ext uri="{BB962C8B-B14F-4D97-AF65-F5344CB8AC3E}">
        <p14:creationId xmlns:p14="http://schemas.microsoft.com/office/powerpoint/2010/main" val="838246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48</a:t>
            </a:fld>
            <a:endParaRPr lang="en-US"/>
          </a:p>
        </p:txBody>
      </p:sp>
    </p:spTree>
    <p:extLst>
      <p:ext uri="{BB962C8B-B14F-4D97-AF65-F5344CB8AC3E}">
        <p14:creationId xmlns:p14="http://schemas.microsoft.com/office/powerpoint/2010/main" val="4096614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49</a:t>
            </a:fld>
            <a:endParaRPr lang="en-US"/>
          </a:p>
        </p:txBody>
      </p:sp>
    </p:spTree>
    <p:extLst>
      <p:ext uri="{BB962C8B-B14F-4D97-AF65-F5344CB8AC3E}">
        <p14:creationId xmlns:p14="http://schemas.microsoft.com/office/powerpoint/2010/main" val="3438798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50</a:t>
            </a:fld>
            <a:endParaRPr lang="en-US"/>
          </a:p>
        </p:txBody>
      </p:sp>
    </p:spTree>
    <p:extLst>
      <p:ext uri="{BB962C8B-B14F-4D97-AF65-F5344CB8AC3E}">
        <p14:creationId xmlns:p14="http://schemas.microsoft.com/office/powerpoint/2010/main" val="402615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Liz</a:t>
            </a:r>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a:t>
            </a:fld>
            <a:endParaRPr lang="en-US"/>
          </a:p>
        </p:txBody>
      </p:sp>
    </p:spTree>
    <p:extLst>
      <p:ext uri="{BB962C8B-B14F-4D97-AF65-F5344CB8AC3E}">
        <p14:creationId xmlns:p14="http://schemas.microsoft.com/office/powerpoint/2010/main" val="70684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51</a:t>
            </a:fld>
            <a:endParaRPr lang="en-US"/>
          </a:p>
        </p:txBody>
      </p:sp>
    </p:spTree>
    <p:extLst>
      <p:ext uri="{BB962C8B-B14F-4D97-AF65-F5344CB8AC3E}">
        <p14:creationId xmlns:p14="http://schemas.microsoft.com/office/powerpoint/2010/main" val="3182126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52</a:t>
            </a:fld>
            <a:endParaRPr lang="en-US"/>
          </a:p>
        </p:txBody>
      </p:sp>
    </p:spTree>
    <p:extLst>
      <p:ext uri="{BB962C8B-B14F-4D97-AF65-F5344CB8AC3E}">
        <p14:creationId xmlns:p14="http://schemas.microsoft.com/office/powerpoint/2010/main" val="3034972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53</a:t>
            </a:fld>
            <a:endParaRPr lang="en-US"/>
          </a:p>
        </p:txBody>
      </p:sp>
    </p:spTree>
    <p:extLst>
      <p:ext uri="{BB962C8B-B14F-4D97-AF65-F5344CB8AC3E}">
        <p14:creationId xmlns:p14="http://schemas.microsoft.com/office/powerpoint/2010/main" val="345068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54</a:t>
            </a:fld>
            <a:endParaRPr lang="en-US"/>
          </a:p>
        </p:txBody>
      </p:sp>
    </p:spTree>
    <p:extLst>
      <p:ext uri="{BB962C8B-B14F-4D97-AF65-F5344CB8AC3E}">
        <p14:creationId xmlns:p14="http://schemas.microsoft.com/office/powerpoint/2010/main" val="1879807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55</a:t>
            </a:fld>
            <a:endParaRPr lang="en-US"/>
          </a:p>
        </p:txBody>
      </p:sp>
    </p:spTree>
    <p:extLst>
      <p:ext uri="{BB962C8B-B14F-4D97-AF65-F5344CB8AC3E}">
        <p14:creationId xmlns:p14="http://schemas.microsoft.com/office/powerpoint/2010/main" val="231763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56</a:t>
            </a:fld>
            <a:endParaRPr lang="en-US"/>
          </a:p>
        </p:txBody>
      </p:sp>
    </p:spTree>
    <p:extLst>
      <p:ext uri="{BB962C8B-B14F-4D97-AF65-F5344CB8AC3E}">
        <p14:creationId xmlns:p14="http://schemas.microsoft.com/office/powerpoint/2010/main" val="25606371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57</a:t>
            </a:fld>
            <a:endParaRPr lang="en-US"/>
          </a:p>
        </p:txBody>
      </p:sp>
    </p:spTree>
    <p:extLst>
      <p:ext uri="{BB962C8B-B14F-4D97-AF65-F5344CB8AC3E}">
        <p14:creationId xmlns:p14="http://schemas.microsoft.com/office/powerpoint/2010/main" val="40673441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58</a:t>
            </a:fld>
            <a:endParaRPr lang="en-US"/>
          </a:p>
        </p:txBody>
      </p:sp>
    </p:spTree>
    <p:extLst>
      <p:ext uri="{BB962C8B-B14F-4D97-AF65-F5344CB8AC3E}">
        <p14:creationId xmlns:p14="http://schemas.microsoft.com/office/powerpoint/2010/main" val="119738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59</a:t>
            </a:fld>
            <a:endParaRPr lang="en-US"/>
          </a:p>
        </p:txBody>
      </p:sp>
    </p:spTree>
    <p:extLst>
      <p:ext uri="{BB962C8B-B14F-4D97-AF65-F5344CB8AC3E}">
        <p14:creationId xmlns:p14="http://schemas.microsoft.com/office/powerpoint/2010/main" val="22095405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60</a:t>
            </a:fld>
            <a:endParaRPr lang="en-US"/>
          </a:p>
        </p:txBody>
      </p:sp>
    </p:spTree>
    <p:extLst>
      <p:ext uri="{BB962C8B-B14F-4D97-AF65-F5344CB8AC3E}">
        <p14:creationId xmlns:p14="http://schemas.microsoft.com/office/powerpoint/2010/main" val="23898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Liz</a:t>
            </a:r>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6</a:t>
            </a:fld>
            <a:endParaRPr lang="en-US"/>
          </a:p>
        </p:txBody>
      </p:sp>
    </p:spTree>
    <p:extLst>
      <p:ext uri="{BB962C8B-B14F-4D97-AF65-F5344CB8AC3E}">
        <p14:creationId xmlns:p14="http://schemas.microsoft.com/office/powerpoint/2010/main" val="461647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61</a:t>
            </a:fld>
            <a:endParaRPr lang="en-US"/>
          </a:p>
        </p:txBody>
      </p:sp>
    </p:spTree>
    <p:extLst>
      <p:ext uri="{BB962C8B-B14F-4D97-AF65-F5344CB8AC3E}">
        <p14:creationId xmlns:p14="http://schemas.microsoft.com/office/powerpoint/2010/main" val="2982878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62</a:t>
            </a:fld>
            <a:endParaRPr lang="en-US"/>
          </a:p>
        </p:txBody>
      </p:sp>
    </p:spTree>
    <p:extLst>
      <p:ext uri="{BB962C8B-B14F-4D97-AF65-F5344CB8AC3E}">
        <p14:creationId xmlns:p14="http://schemas.microsoft.com/office/powerpoint/2010/main" val="282327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section saw the most updates on the form. We wanted to make sure that the language used on the form matched language currently used in the field to describe a family’s involvemen with Children’s Services. We wanted to describe the various scenarios that caseworkers would encounter that would lead to Help Me Grow referrals. </a:t>
            </a:r>
          </a:p>
          <a:p>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7</a:t>
            </a:fld>
            <a:endParaRPr lang="en-US"/>
          </a:p>
        </p:txBody>
      </p:sp>
    </p:spTree>
    <p:extLst>
      <p:ext uri="{BB962C8B-B14F-4D97-AF65-F5344CB8AC3E}">
        <p14:creationId xmlns:p14="http://schemas.microsoft.com/office/powerpoint/2010/main" val="204027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Liz</a:t>
            </a:r>
            <a:endParaRPr lang="en-US"/>
          </a:p>
        </p:txBody>
      </p:sp>
      <p:sp>
        <p:nvSpPr>
          <p:cNvPr id="4" name="Slide Number Placeholder 3"/>
          <p:cNvSpPr>
            <a:spLocks noGrp="1"/>
          </p:cNvSpPr>
          <p:nvPr>
            <p:ph type="sldNum" sz="quarter" idx="5"/>
          </p:nvPr>
        </p:nvSpPr>
        <p:spPr/>
        <p:txBody>
          <a:bodyPr/>
          <a:lstStyle/>
          <a:p>
            <a:fld id="{49E0C227-9CE0-4138-94FF-53C68C5BA290}" type="slidenum">
              <a:rPr lang="en-US" smtClean="0"/>
              <a:t>8</a:t>
            </a:fld>
            <a:endParaRPr lang="en-US"/>
          </a:p>
        </p:txBody>
      </p:sp>
    </p:spTree>
    <p:extLst>
      <p:ext uri="{BB962C8B-B14F-4D97-AF65-F5344CB8AC3E}">
        <p14:creationId xmlns:p14="http://schemas.microsoft.com/office/powerpoint/2010/main" val="280316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Nikki and Melissa</a:t>
            </a:r>
          </a:p>
        </p:txBody>
      </p:sp>
      <p:sp>
        <p:nvSpPr>
          <p:cNvPr id="4" name="Slide Number Placeholder 3"/>
          <p:cNvSpPr>
            <a:spLocks noGrp="1"/>
          </p:cNvSpPr>
          <p:nvPr>
            <p:ph type="sldNum" sz="quarter" idx="5"/>
          </p:nvPr>
        </p:nvSpPr>
        <p:spPr/>
        <p:txBody>
          <a:bodyPr/>
          <a:lstStyle/>
          <a:p>
            <a:fld id="{49E0C227-9CE0-4138-94FF-53C68C5BA290}" type="slidenum">
              <a:rPr lang="en-US" smtClean="0"/>
              <a:t>9</a:t>
            </a:fld>
            <a:endParaRPr lang="en-US"/>
          </a:p>
        </p:txBody>
      </p:sp>
    </p:spTree>
    <p:extLst>
      <p:ext uri="{BB962C8B-B14F-4D97-AF65-F5344CB8AC3E}">
        <p14:creationId xmlns:p14="http://schemas.microsoft.com/office/powerpoint/2010/main" val="169888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61A5-87CD-420F-B21A-75424F3A7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0629D-E67F-426B-BD0A-FEF0959830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931F6-5B62-4332-91D3-32AAB26A025E}"/>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5" name="Footer Placeholder 4">
            <a:extLst>
              <a:ext uri="{FF2B5EF4-FFF2-40B4-BE49-F238E27FC236}">
                <a16:creationId xmlns:a16="http://schemas.microsoft.com/office/drawing/2014/main" id="{B340019D-60D6-43B0-ABF6-77BE9B69E6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06662B-A7B9-44FD-BD0E-E362A147BBA5}"/>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117231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6D8C-E309-4A83-95C1-224E236D15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A9C9F-A021-4528-951C-75F46611DA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C6CCF-5530-4887-9BAE-5988FE7F45BE}"/>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5" name="Footer Placeholder 4">
            <a:extLst>
              <a:ext uri="{FF2B5EF4-FFF2-40B4-BE49-F238E27FC236}">
                <a16:creationId xmlns:a16="http://schemas.microsoft.com/office/drawing/2014/main" id="{DC510945-4292-4BCF-8387-C80F75C5EC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99D0DA-749C-4546-833A-37B2D51625DF}"/>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31957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D1536-235C-4617-9DE8-71136E36E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EAD29-DBF9-48BC-A346-5AE2DE9594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653D4-A00A-4A99-9583-50DDA619FA5F}"/>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5" name="Footer Placeholder 4">
            <a:extLst>
              <a:ext uri="{FF2B5EF4-FFF2-40B4-BE49-F238E27FC236}">
                <a16:creationId xmlns:a16="http://schemas.microsoft.com/office/drawing/2014/main" id="{A9AB7368-5CCE-4DD7-BE8B-198E5534CC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E908EF-DBA7-4D1D-9DB1-65B3457580D4}"/>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93425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AA13-601E-4A27-97BD-190E67612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508DF4-AF34-4FAA-985E-745D02D49A9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45B28-963D-41AA-93E1-8AB17E9898B3}"/>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5" name="Footer Placeholder 4">
            <a:extLst>
              <a:ext uri="{FF2B5EF4-FFF2-40B4-BE49-F238E27FC236}">
                <a16:creationId xmlns:a16="http://schemas.microsoft.com/office/drawing/2014/main" id="{173FFF4F-43B0-4154-BA32-801BBA2D86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4BC7D2-23CF-4491-88B1-7E7D1EB2F090}"/>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7210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77E8-58EB-45C3-8597-041F46EC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FD76B9-7663-4CBD-9CC6-BB01B48444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F05643-775B-4790-965B-EC9422F34499}"/>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5" name="Footer Placeholder 4">
            <a:extLst>
              <a:ext uri="{FF2B5EF4-FFF2-40B4-BE49-F238E27FC236}">
                <a16:creationId xmlns:a16="http://schemas.microsoft.com/office/drawing/2014/main" id="{16C3C198-E26D-4EE7-9DA8-3ECF227A6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41CD46-4B1A-42C1-8BCB-5BA08C0F9736}"/>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143881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4677-B6B6-48A2-96AC-6052D86CC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AC103A-6269-457E-A8B3-B54DA7EC63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C0A9C6-1E7A-4E63-ABA4-4E648F4469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514676-5354-47FE-B755-F2EF8B70D56E}"/>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6" name="Footer Placeholder 5">
            <a:extLst>
              <a:ext uri="{FF2B5EF4-FFF2-40B4-BE49-F238E27FC236}">
                <a16:creationId xmlns:a16="http://schemas.microsoft.com/office/drawing/2014/main" id="{7C32BCEB-FF6A-4060-847B-E230501AB3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BE3A45-FF24-4049-A429-9FF01308A8DE}"/>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2277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75CC-3D15-478B-AF31-9E4FD5515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FAF08-D18B-477A-B26F-8027B7EDDDA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0878-C835-4CE3-ADAB-6B2E8BB8C33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E69159-AB3B-4858-8E65-B7323A7CFC3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C5997B-5112-4657-8969-519B2CCE069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A4B029-FB42-4716-8AFD-5A7BDCEDB65A}"/>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8" name="Footer Placeholder 7">
            <a:extLst>
              <a:ext uri="{FF2B5EF4-FFF2-40B4-BE49-F238E27FC236}">
                <a16:creationId xmlns:a16="http://schemas.microsoft.com/office/drawing/2014/main" id="{FB668869-2F13-4DA4-8199-5BE903C99C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5C6174C-8F6D-4B66-A8D5-957ECCEE515D}"/>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298021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4BD8-ACCB-4E8B-B82E-77B72AFFEE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AEB3A-445F-4DFC-AC11-DAA27D25CED9}"/>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4" name="Footer Placeholder 3">
            <a:extLst>
              <a:ext uri="{FF2B5EF4-FFF2-40B4-BE49-F238E27FC236}">
                <a16:creationId xmlns:a16="http://schemas.microsoft.com/office/drawing/2014/main" id="{DE427A0A-D45A-46B9-8BA0-CACE4EBE33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6917A1F-858A-4264-8B96-F4F6B55C3F1A}"/>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38228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FE4BD-8B4D-4355-B1F0-2B71D1EE0C0B}"/>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3" name="Footer Placeholder 2">
            <a:extLst>
              <a:ext uri="{FF2B5EF4-FFF2-40B4-BE49-F238E27FC236}">
                <a16:creationId xmlns:a16="http://schemas.microsoft.com/office/drawing/2014/main" id="{5DE23B9D-644D-4E5E-89EE-8983B9CF73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26E33E-8292-4C01-AC16-0BD97412DBC5}"/>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117045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23AD-B873-4417-84D3-058755C0D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40EBA-1A0D-4B31-BE84-2B7A1EBAC7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54105-EF1E-4594-BBA9-A549CDB040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2441A-C67A-455C-80DF-D829D08DC593}"/>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6" name="Footer Placeholder 5">
            <a:extLst>
              <a:ext uri="{FF2B5EF4-FFF2-40B4-BE49-F238E27FC236}">
                <a16:creationId xmlns:a16="http://schemas.microsoft.com/office/drawing/2014/main" id="{AC112332-E148-4FFE-A7FC-664EE7EF2C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465FA7-30C7-4030-84A3-83E677F86A46}"/>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300173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31A4-1B8F-4ED9-98AD-987DC0737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0FE2E-FAED-465F-AF61-667C31860F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DC19B-B21E-42C3-BCAB-72FB493442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FC486-26B6-438E-97FE-B80629846E26}"/>
              </a:ext>
            </a:extLst>
          </p:cNvPr>
          <p:cNvSpPr>
            <a:spLocks noGrp="1"/>
          </p:cNvSpPr>
          <p:nvPr>
            <p:ph type="dt" sz="half" idx="10"/>
          </p:nvPr>
        </p:nvSpPr>
        <p:spPr>
          <a:xfrm>
            <a:off x="838200" y="6356350"/>
            <a:ext cx="2743200" cy="365125"/>
          </a:xfrm>
          <a:prstGeom prst="rect">
            <a:avLst/>
          </a:prstGeom>
        </p:spPr>
        <p:txBody>
          <a:bodyPr/>
          <a:lstStyle/>
          <a:p>
            <a:fld id="{A534C271-2CDA-4795-85B0-EA558D89A15D}" type="datetimeFigureOut">
              <a:rPr lang="en-US" smtClean="0"/>
              <a:t>3/9/2021</a:t>
            </a:fld>
            <a:endParaRPr lang="en-US"/>
          </a:p>
        </p:txBody>
      </p:sp>
      <p:sp>
        <p:nvSpPr>
          <p:cNvPr id="6" name="Footer Placeholder 5">
            <a:extLst>
              <a:ext uri="{FF2B5EF4-FFF2-40B4-BE49-F238E27FC236}">
                <a16:creationId xmlns:a16="http://schemas.microsoft.com/office/drawing/2014/main" id="{BE843D96-1859-482D-88E9-4D4258886F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3E99A9-457D-406B-97A7-300E6F8A186A}"/>
              </a:ext>
            </a:extLst>
          </p:cNvPr>
          <p:cNvSpPr>
            <a:spLocks noGrp="1"/>
          </p:cNvSpPr>
          <p:nvPr>
            <p:ph type="sldNum" sz="quarter" idx="12"/>
          </p:nvPr>
        </p:nvSpPr>
        <p:spPr>
          <a:xfrm>
            <a:off x="8610600" y="6356350"/>
            <a:ext cx="2743200" cy="365125"/>
          </a:xfrm>
          <a:prstGeom prst="rect">
            <a:avLst/>
          </a:prstGeom>
        </p:spPr>
        <p:txBody>
          <a:bodyPr/>
          <a:lstStyle/>
          <a:p>
            <a:fld id="{1C9803B2-BC5A-4369-8464-0240BE606BA5}" type="slidenum">
              <a:rPr lang="en-US" smtClean="0"/>
              <a:t>‹#›</a:t>
            </a:fld>
            <a:endParaRPr lang="en-US"/>
          </a:p>
        </p:txBody>
      </p:sp>
    </p:spTree>
    <p:extLst>
      <p:ext uri="{BB962C8B-B14F-4D97-AF65-F5344CB8AC3E}">
        <p14:creationId xmlns:p14="http://schemas.microsoft.com/office/powerpoint/2010/main" val="82649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C5408-28FB-48FB-ACA6-052703CA2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8A1D1-4086-4493-8671-69C12D470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196B7FCC-5582-4052-8BD8-4FA1C8D174AB}"/>
              </a:ext>
            </a:extLst>
          </p:cNvPr>
          <p:cNvGrpSpPr/>
          <p:nvPr userDrawn="1"/>
        </p:nvGrpSpPr>
        <p:grpSpPr>
          <a:xfrm>
            <a:off x="413357" y="6127352"/>
            <a:ext cx="11005501" cy="767996"/>
            <a:chOff x="768288" y="682144"/>
            <a:chExt cx="11005501" cy="767996"/>
          </a:xfrm>
        </p:grpSpPr>
        <p:pic>
          <p:nvPicPr>
            <p:cNvPr id="16" name="Picture 15" descr="Graphical user interface, text&#10;&#10;Description automatically generated">
              <a:extLst>
                <a:ext uri="{FF2B5EF4-FFF2-40B4-BE49-F238E27FC236}">
                  <a16:creationId xmlns:a16="http://schemas.microsoft.com/office/drawing/2014/main" id="{3E7C7C92-271A-4252-965F-3E2E9EDE51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8288" y="910286"/>
              <a:ext cx="2651817" cy="443072"/>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D6A2D4AC-E5DF-40D6-A903-06F6647F05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8017" y="876167"/>
              <a:ext cx="2257748" cy="517570"/>
            </a:xfrm>
            <a:prstGeom prst="rect">
              <a:avLst/>
            </a:prstGeom>
          </p:spPr>
        </p:pic>
        <p:pic>
          <p:nvPicPr>
            <p:cNvPr id="18" name="Picture 17" descr="Graphical user interface, text&#10;&#10;Description automatically generated">
              <a:extLst>
                <a:ext uri="{FF2B5EF4-FFF2-40B4-BE49-F238E27FC236}">
                  <a16:creationId xmlns:a16="http://schemas.microsoft.com/office/drawing/2014/main" id="{3BC5B76D-276E-4BBD-93FB-73C2A6B174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28991" y="682144"/>
              <a:ext cx="3444798" cy="767996"/>
            </a:xfrm>
            <a:prstGeom prst="rect">
              <a:avLst/>
            </a:prstGeom>
          </p:spPr>
        </p:pic>
      </p:grpSp>
    </p:spTree>
    <p:extLst>
      <p:ext uri="{BB962C8B-B14F-4D97-AF65-F5344CB8AC3E}">
        <p14:creationId xmlns:p14="http://schemas.microsoft.com/office/powerpoint/2010/main" val="136759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hmgreferrals@helpmegrow.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5.png"/><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icondoit.wordpress.com/2009/09/02/thoughts-on-truth-justice-legal-icon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jfskb.com/sacwis/"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hyperlink" Target="https://jfskb.com/sacwis/index.php/intake/546-creating-a-help-me-grow-referral-from-case-service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936960" y="467899"/>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a:latin typeface="Gotham" panose="020B0604020202020204" charset="0"/>
            </a:endParaRPr>
          </a:p>
          <a:p>
            <a:pPr algn="ctr"/>
            <a:r>
              <a:rPr lang="en-US" b="1">
                <a:latin typeface="Gotham" panose="020B0604020202020204" charset="0"/>
              </a:rPr>
              <a:t>Working Together to Improve Outcomes for Families</a:t>
            </a:r>
          </a:p>
          <a:p>
            <a:pPr algn="ctr"/>
            <a:endParaRPr lang="en-US" b="1">
              <a:latin typeface="Gotham" panose="020B0604020202020204" charset="0"/>
            </a:endParaRPr>
          </a:p>
          <a:p>
            <a:pPr algn="ctr"/>
            <a:r>
              <a:rPr lang="en-US" sz="3200" b="1">
                <a:latin typeface="Gotham" panose="020B0604020202020204" charset="0"/>
              </a:rPr>
              <a:t>Help Me Grow Overview for Public Children Service Agencies</a:t>
            </a:r>
          </a:p>
          <a:p>
            <a:pPr algn="ctr"/>
            <a:endParaRPr lang="en-US" sz="3200" b="1">
              <a:latin typeface="Gotham" panose="020B0604020202020204" charset="0"/>
            </a:endParaRPr>
          </a:p>
          <a:p>
            <a:pPr algn="ctr"/>
            <a:r>
              <a:rPr lang="en-US" sz="3200" b="1">
                <a:latin typeface="Gotham" panose="020B0604020202020204" charset="0"/>
              </a:rPr>
              <a:t>March 10, 2021</a:t>
            </a:r>
          </a:p>
          <a:p>
            <a:pPr algn="ctr"/>
            <a:endParaRPr lang="en-US" b="1">
              <a:latin typeface="Gotham" panose="020B0604020202020204" charset="0"/>
            </a:endParaRPr>
          </a:p>
          <a:p>
            <a:pPr algn="ctr"/>
            <a:endParaRPr lang="en-US" b="1">
              <a:latin typeface="Gotham" panose="020B0604020202020204" charset="0"/>
            </a:endParaRPr>
          </a:p>
        </p:txBody>
      </p:sp>
    </p:spTree>
    <p:extLst>
      <p:ext uri="{BB962C8B-B14F-4D97-AF65-F5344CB8AC3E}">
        <p14:creationId xmlns:p14="http://schemas.microsoft.com/office/powerpoint/2010/main" val="113341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0D50A725-981F-41B8-A7DF-32FC6A95DEE6}"/>
              </a:ext>
            </a:extLst>
          </p:cNvPr>
          <p:cNvSpPr>
            <a:spLocks noGrp="1"/>
          </p:cNvSpPr>
          <p:nvPr/>
        </p:nvSpPr>
        <p:spPr>
          <a:xfrm>
            <a:off x="539261" y="3553587"/>
            <a:ext cx="11113477" cy="1662112"/>
          </a:xfrm>
          <a:prstGeom prst="rect">
            <a:avLst/>
          </a:prstGeom>
          <a:noFill/>
        </p:spPr>
        <p:txBody>
          <a:bodyPr vert="horz" lIns="91440" tIns="45720" rIns="91440" bIns="45720" rtlCol="0" anchor="ctr">
            <a:noAutofit/>
          </a:bodyPr>
          <a:lst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Gotham" panose="02000504050000020004" pitchFamily="2" charset="0"/>
                <a:ea typeface="+mj-ea"/>
                <a:cs typeface="+mj-cs"/>
              </a:defRPr>
            </a:lvl1pPr>
          </a:lstStyle>
          <a:p>
            <a:pPr algn="ctr">
              <a:lnSpc>
                <a:spcPct val="80000"/>
              </a:lnSpc>
            </a:pPr>
            <a:r>
              <a:rPr lang="en-US" sz="4400" b="1" cap="all">
                <a:solidFill>
                  <a:schemeClr val="tx1"/>
                </a:solidFill>
                <a:latin typeface="Gotham" panose="02000504050000020004" pitchFamily="2" charset="0"/>
                <a:cs typeface="Calibri" panose="020F0502020204030204" pitchFamily="34" charset="0"/>
              </a:rPr>
              <a:t>CENTRAL INTAKE AND REFERRAL</a:t>
            </a:r>
            <a:br>
              <a:rPr lang="en-US" sz="3600" b="1" cap="all">
                <a:solidFill>
                  <a:schemeClr val="tx1"/>
                </a:solidFill>
                <a:latin typeface="Gotham" panose="02000504050000020004" pitchFamily="2" charset="0"/>
                <a:cs typeface="Calibri" panose="020F0502020204030204" pitchFamily="34" charset="0"/>
              </a:rPr>
            </a:br>
            <a:r>
              <a:rPr lang="en-US" sz="3200" b="0">
                <a:solidFill>
                  <a:schemeClr val="tx1"/>
                </a:solidFill>
                <a:latin typeface="Gotham" panose="02000504050000020004" pitchFamily="2" charset="0"/>
                <a:cs typeface="Calibri" panose="020F0502020204030204" pitchFamily="34" charset="0"/>
              </a:rPr>
              <a:t>Presented by Bright Beginnings</a:t>
            </a:r>
          </a:p>
        </p:txBody>
      </p:sp>
      <p:pic>
        <p:nvPicPr>
          <p:cNvPr id="2" name="Picture 4" descr="HelpMeGrow_White_CMYK.png">
            <a:extLst>
              <a:ext uri="{FF2B5EF4-FFF2-40B4-BE49-F238E27FC236}">
                <a16:creationId xmlns:a16="http://schemas.microsoft.com/office/drawing/2014/main" id="{9396D7DE-9C4E-4CC5-93ED-78CB45C44511}"/>
              </a:ext>
            </a:extLst>
          </p:cNvPr>
          <p:cNvPicPr>
            <a:picLocks noChangeAspect="1"/>
          </p:cNvPicPr>
          <p:nvPr/>
        </p:nvPicPr>
        <p:blipFill>
          <a:blip r:embed="rId3"/>
          <a:stretch>
            <a:fillRect/>
          </a:stretch>
        </p:blipFill>
        <p:spPr>
          <a:xfrm>
            <a:off x="3867150" y="263391"/>
            <a:ext cx="4552950" cy="2254519"/>
          </a:xfrm>
          <a:prstGeom prst="rect">
            <a:avLst/>
          </a:prstGeom>
        </p:spPr>
      </p:pic>
    </p:spTree>
    <p:extLst>
      <p:ext uri="{BB962C8B-B14F-4D97-AF65-F5344CB8AC3E}">
        <p14:creationId xmlns:p14="http://schemas.microsoft.com/office/powerpoint/2010/main" val="5639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6FB47-B29A-4A1D-9D93-489E88D1DF01}"/>
              </a:ext>
            </a:extLst>
          </p:cNvPr>
          <p:cNvSpPr txBox="1">
            <a:spLocks/>
          </p:cNvSpPr>
          <p:nvPr/>
        </p:nvSpPr>
        <p:spPr>
          <a:xfrm>
            <a:off x="1066800" y="397713"/>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latin typeface="Gotham" panose="020B0604020202020204" charset="0"/>
              </a:rPr>
              <a:t>THE HELP ME GROW </a:t>
            </a:r>
            <a:br>
              <a:rPr lang="en-US" sz="4800" b="1">
                <a:latin typeface="Gotham" panose="020B0604020202020204" charset="0"/>
              </a:rPr>
            </a:br>
            <a:r>
              <a:rPr lang="en-US" sz="4800" b="1">
                <a:latin typeface="Gotham" panose="020B0604020202020204" charset="0"/>
              </a:rPr>
              <a:t>SYSTEM OF SUPPORTS</a:t>
            </a:r>
          </a:p>
        </p:txBody>
      </p:sp>
      <p:pic>
        <p:nvPicPr>
          <p:cNvPr id="4" name="Picture 3">
            <a:extLst>
              <a:ext uri="{FF2B5EF4-FFF2-40B4-BE49-F238E27FC236}">
                <a16:creationId xmlns:a16="http://schemas.microsoft.com/office/drawing/2014/main" id="{5D2C9351-9B95-4D54-8FE5-7A7D7083431E}"/>
              </a:ext>
            </a:extLst>
          </p:cNvPr>
          <p:cNvPicPr>
            <a:picLocks noChangeAspect="1"/>
          </p:cNvPicPr>
          <p:nvPr/>
        </p:nvPicPr>
        <p:blipFill>
          <a:blip r:embed="rId3"/>
          <a:stretch>
            <a:fillRect/>
          </a:stretch>
        </p:blipFill>
        <p:spPr>
          <a:xfrm>
            <a:off x="1387404" y="1848470"/>
            <a:ext cx="9417191" cy="4186162"/>
          </a:xfrm>
          <a:prstGeom prst="rect">
            <a:avLst/>
          </a:prstGeom>
        </p:spPr>
      </p:pic>
    </p:spTree>
    <p:extLst>
      <p:ext uri="{BB962C8B-B14F-4D97-AF65-F5344CB8AC3E}">
        <p14:creationId xmlns:p14="http://schemas.microsoft.com/office/powerpoint/2010/main" val="68515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7ED247A0-F595-4E3E-A21D-F747264289C2}"/>
              </a:ext>
            </a:extLst>
          </p:cNvPr>
          <p:cNvSpPr txBox="1">
            <a:spLocks/>
          </p:cNvSpPr>
          <p:nvPr/>
        </p:nvSpPr>
        <p:spPr>
          <a:xfrm>
            <a:off x="924237" y="490173"/>
            <a:ext cx="11029616" cy="98833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Gotham" panose="020B0604020202020204" charset="0"/>
              </a:rPr>
              <a:t>ABOUT CENTRAL INTAKE &amp; REFERRAL</a:t>
            </a:r>
          </a:p>
        </p:txBody>
      </p:sp>
      <p:sp>
        <p:nvSpPr>
          <p:cNvPr id="2" name="Rectangle 1">
            <a:extLst>
              <a:ext uri="{FF2B5EF4-FFF2-40B4-BE49-F238E27FC236}">
                <a16:creationId xmlns:a16="http://schemas.microsoft.com/office/drawing/2014/main" id="{BE3FDA73-E4BB-43A5-BB65-BCA9BA7BC2DD}"/>
              </a:ext>
            </a:extLst>
          </p:cNvPr>
          <p:cNvSpPr/>
          <p:nvPr/>
        </p:nvSpPr>
        <p:spPr>
          <a:xfrm>
            <a:off x="850216" y="1893165"/>
            <a:ext cx="2329543" cy="374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otham"/>
            </a:endParaRPr>
          </a:p>
        </p:txBody>
      </p:sp>
      <p:pic>
        <p:nvPicPr>
          <p:cNvPr id="6" name="Picture 5">
            <a:extLst>
              <a:ext uri="{FF2B5EF4-FFF2-40B4-BE49-F238E27FC236}">
                <a16:creationId xmlns:a16="http://schemas.microsoft.com/office/drawing/2014/main" id="{AE2C2FC3-CB1E-4E2D-884E-4E661CBEB777}"/>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3507" y="2099684"/>
            <a:ext cx="822960" cy="822960"/>
          </a:xfrm>
          <a:prstGeom prst="rect">
            <a:avLst/>
          </a:prstGeom>
        </p:spPr>
      </p:pic>
      <p:sp>
        <p:nvSpPr>
          <p:cNvPr id="7" name="Text Placeholder 6">
            <a:extLst>
              <a:ext uri="{FF2B5EF4-FFF2-40B4-BE49-F238E27FC236}">
                <a16:creationId xmlns:a16="http://schemas.microsoft.com/office/drawing/2014/main" id="{F33EB273-8A40-443E-B7C1-2D81CFFD5A89}"/>
              </a:ext>
            </a:extLst>
          </p:cNvPr>
          <p:cNvSpPr txBox="1">
            <a:spLocks/>
          </p:cNvSpPr>
          <p:nvPr/>
        </p:nvSpPr>
        <p:spPr>
          <a:xfrm>
            <a:off x="571266" y="3129163"/>
            <a:ext cx="2925929"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4"/>
                </a:solidFill>
                <a:latin typeface="Gotham"/>
              </a:rPr>
              <a:t>POINT OF ENTRY</a:t>
            </a:r>
          </a:p>
        </p:txBody>
      </p:sp>
      <p:sp>
        <p:nvSpPr>
          <p:cNvPr id="8" name="Content Placeholder 7">
            <a:extLst>
              <a:ext uri="{FF2B5EF4-FFF2-40B4-BE49-F238E27FC236}">
                <a16:creationId xmlns:a16="http://schemas.microsoft.com/office/drawing/2014/main" id="{AC44FC23-BE82-4DDD-AE45-21F3174A5249}"/>
              </a:ext>
            </a:extLst>
          </p:cNvPr>
          <p:cNvSpPr txBox="1">
            <a:spLocks/>
          </p:cNvSpPr>
          <p:nvPr/>
        </p:nvSpPr>
        <p:spPr>
          <a:xfrm>
            <a:off x="953105" y="3591645"/>
            <a:ext cx="2123763" cy="1656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Gotham"/>
              </a:rPr>
              <a:t>Statewide single point of entry, where every door is the right door to access needed services</a:t>
            </a:r>
          </a:p>
        </p:txBody>
      </p:sp>
      <p:sp>
        <p:nvSpPr>
          <p:cNvPr id="9" name="Rectangle 8">
            <a:extLst>
              <a:ext uri="{FF2B5EF4-FFF2-40B4-BE49-F238E27FC236}">
                <a16:creationId xmlns:a16="http://schemas.microsoft.com/office/drawing/2014/main" id="{AEDA90B5-3F02-43C9-A614-2B089BB29A7B}"/>
              </a:ext>
            </a:extLst>
          </p:cNvPr>
          <p:cNvSpPr/>
          <p:nvPr/>
        </p:nvSpPr>
        <p:spPr>
          <a:xfrm>
            <a:off x="3582529" y="1889587"/>
            <a:ext cx="2329543" cy="3749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otham"/>
            </a:endParaRPr>
          </a:p>
        </p:txBody>
      </p:sp>
      <p:sp>
        <p:nvSpPr>
          <p:cNvPr id="10" name="Rectangle 9">
            <a:extLst>
              <a:ext uri="{FF2B5EF4-FFF2-40B4-BE49-F238E27FC236}">
                <a16:creationId xmlns:a16="http://schemas.microsoft.com/office/drawing/2014/main" id="{970A6AF3-13C8-4B5A-B8B8-ABB92860CA71}"/>
              </a:ext>
            </a:extLst>
          </p:cNvPr>
          <p:cNvSpPr/>
          <p:nvPr/>
        </p:nvSpPr>
        <p:spPr>
          <a:xfrm>
            <a:off x="6276356" y="1868206"/>
            <a:ext cx="2329543" cy="377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otham"/>
            </a:endParaRPr>
          </a:p>
        </p:txBody>
      </p:sp>
      <p:sp>
        <p:nvSpPr>
          <p:cNvPr id="11" name="Rectangle 10">
            <a:extLst>
              <a:ext uri="{FF2B5EF4-FFF2-40B4-BE49-F238E27FC236}">
                <a16:creationId xmlns:a16="http://schemas.microsoft.com/office/drawing/2014/main" id="{E54A2954-E224-4504-8A88-D1131C15C287}"/>
              </a:ext>
            </a:extLst>
          </p:cNvPr>
          <p:cNvSpPr/>
          <p:nvPr/>
        </p:nvSpPr>
        <p:spPr>
          <a:xfrm>
            <a:off x="9012240" y="1868206"/>
            <a:ext cx="2329543" cy="3770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otham"/>
            </a:endParaRPr>
          </a:p>
        </p:txBody>
      </p:sp>
      <p:sp>
        <p:nvSpPr>
          <p:cNvPr id="12" name="Rectangle: Rounded Corners 11">
            <a:extLst>
              <a:ext uri="{FF2B5EF4-FFF2-40B4-BE49-F238E27FC236}">
                <a16:creationId xmlns:a16="http://schemas.microsoft.com/office/drawing/2014/main" id="{EA3B04A7-D021-48F5-8453-FB0A3C3B9EE9}"/>
              </a:ext>
            </a:extLst>
          </p:cNvPr>
          <p:cNvSpPr/>
          <p:nvPr/>
        </p:nvSpPr>
        <p:spPr>
          <a:xfrm>
            <a:off x="4152939" y="2099684"/>
            <a:ext cx="1188720" cy="822960"/>
          </a:xfrm>
          <a:prstGeom prst="roundRect">
            <a:avLst>
              <a:gd name="adj" fmla="val 10000"/>
            </a:avLst>
          </a:prstGeom>
          <a:blipFill>
            <a:blip r:embed="rId4" cstate="screen">
              <a:extLst>
                <a:ext uri="{28A0092B-C50C-407E-A947-70E740481C1C}">
                  <a14:useLocalDpi xmlns:a14="http://schemas.microsoft.com/office/drawing/2010/main"/>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Text Placeholder 6">
            <a:extLst>
              <a:ext uri="{FF2B5EF4-FFF2-40B4-BE49-F238E27FC236}">
                <a16:creationId xmlns:a16="http://schemas.microsoft.com/office/drawing/2014/main" id="{AD87CD7B-BEB5-47A9-8DED-1C551EA77D92}"/>
              </a:ext>
            </a:extLst>
          </p:cNvPr>
          <p:cNvSpPr txBox="1">
            <a:spLocks/>
          </p:cNvSpPr>
          <p:nvPr/>
        </p:nvSpPr>
        <p:spPr>
          <a:xfrm>
            <a:off x="3284334" y="3123061"/>
            <a:ext cx="2925929"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4"/>
                </a:solidFill>
                <a:latin typeface="Gotham"/>
              </a:rPr>
              <a:t>DATA-DRIVEN</a:t>
            </a:r>
          </a:p>
        </p:txBody>
      </p:sp>
      <p:sp>
        <p:nvSpPr>
          <p:cNvPr id="14" name="Content Placeholder 4">
            <a:extLst>
              <a:ext uri="{FF2B5EF4-FFF2-40B4-BE49-F238E27FC236}">
                <a16:creationId xmlns:a16="http://schemas.microsoft.com/office/drawing/2014/main" id="{A8A17CB5-5BB0-4507-8A75-103D473CC48B}"/>
              </a:ext>
            </a:extLst>
          </p:cNvPr>
          <p:cNvSpPr txBox="1">
            <a:spLocks/>
          </p:cNvSpPr>
          <p:nvPr/>
        </p:nvSpPr>
        <p:spPr>
          <a:xfrm>
            <a:off x="3656430" y="3591645"/>
            <a:ext cx="2181736" cy="16562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Gotham"/>
              </a:rPr>
              <a:t>Standard procedures, quality assurance, controls, professional development, and reports</a:t>
            </a:r>
          </a:p>
        </p:txBody>
      </p:sp>
      <p:sp>
        <p:nvSpPr>
          <p:cNvPr id="15" name="Rectangle: Rounded Corners 14">
            <a:extLst>
              <a:ext uri="{FF2B5EF4-FFF2-40B4-BE49-F238E27FC236}">
                <a16:creationId xmlns:a16="http://schemas.microsoft.com/office/drawing/2014/main" id="{4A151AAF-C337-477A-BFDE-EA3A1B6312F7}"/>
              </a:ext>
            </a:extLst>
          </p:cNvPr>
          <p:cNvSpPr/>
          <p:nvPr/>
        </p:nvSpPr>
        <p:spPr>
          <a:xfrm>
            <a:off x="6846767" y="2099684"/>
            <a:ext cx="1188720" cy="822960"/>
          </a:xfrm>
          <a:prstGeom prst="roundRect">
            <a:avLst>
              <a:gd name="adj" fmla="val 10000"/>
            </a:avLst>
          </a:prstGeom>
          <a:blipFill dpi="0" rotWithShape="1">
            <a:blip r:embed="rId5" cstate="screen">
              <a:extLst>
                <a:ext uri="{28A0092B-C50C-407E-A947-70E740481C1C}">
                  <a14:useLocalDpi xmlns:a14="http://schemas.microsoft.com/office/drawing/2010/main"/>
                </a:ext>
              </a:extLst>
            </a:blip>
            <a:srcRect/>
            <a:stretch>
              <a:fillRect l="2235" t="-15737" r="2235" b="-15737"/>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Text Placeholder 6">
            <a:extLst>
              <a:ext uri="{FF2B5EF4-FFF2-40B4-BE49-F238E27FC236}">
                <a16:creationId xmlns:a16="http://schemas.microsoft.com/office/drawing/2014/main" id="{9D3F38D6-BC2F-4ED4-B175-EA6FB12CC41F}"/>
              </a:ext>
            </a:extLst>
          </p:cNvPr>
          <p:cNvSpPr txBox="1">
            <a:spLocks/>
          </p:cNvSpPr>
          <p:nvPr/>
        </p:nvSpPr>
        <p:spPr>
          <a:xfrm>
            <a:off x="5985973" y="3123061"/>
            <a:ext cx="2925929"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4"/>
                </a:solidFill>
                <a:latin typeface="Gotham"/>
              </a:rPr>
              <a:t>COLLABORATIVE</a:t>
            </a:r>
          </a:p>
        </p:txBody>
      </p:sp>
      <p:sp>
        <p:nvSpPr>
          <p:cNvPr id="17" name="Content Placeholder 9">
            <a:extLst>
              <a:ext uri="{FF2B5EF4-FFF2-40B4-BE49-F238E27FC236}">
                <a16:creationId xmlns:a16="http://schemas.microsoft.com/office/drawing/2014/main" id="{A18A5603-92CB-4799-A12C-706A2B485820}"/>
              </a:ext>
            </a:extLst>
          </p:cNvPr>
          <p:cNvSpPr txBox="1">
            <a:spLocks/>
          </p:cNvSpPr>
          <p:nvPr/>
        </p:nvSpPr>
        <p:spPr>
          <a:xfrm>
            <a:off x="6345052" y="3689616"/>
            <a:ext cx="2325972" cy="16562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Gotham"/>
              </a:rPr>
              <a:t>Regional centers operate in partnership with other entities across Ohio</a:t>
            </a:r>
          </a:p>
        </p:txBody>
      </p:sp>
      <p:pic>
        <p:nvPicPr>
          <p:cNvPr id="18" name="Picture 17">
            <a:extLst>
              <a:ext uri="{FF2B5EF4-FFF2-40B4-BE49-F238E27FC236}">
                <a16:creationId xmlns:a16="http://schemas.microsoft.com/office/drawing/2014/main" id="{08514C95-EA34-4802-9218-B285C0EB8CA8}"/>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765533" y="2099684"/>
            <a:ext cx="822960" cy="822960"/>
          </a:xfrm>
          <a:prstGeom prst="rect">
            <a:avLst/>
          </a:prstGeom>
        </p:spPr>
      </p:pic>
      <p:sp>
        <p:nvSpPr>
          <p:cNvPr id="19" name="Text Placeholder 6">
            <a:extLst>
              <a:ext uri="{FF2B5EF4-FFF2-40B4-BE49-F238E27FC236}">
                <a16:creationId xmlns:a16="http://schemas.microsoft.com/office/drawing/2014/main" id="{0BEE8F90-E0A9-40E0-9824-B9CDD77C850B}"/>
              </a:ext>
            </a:extLst>
          </p:cNvPr>
          <p:cNvSpPr txBox="1">
            <a:spLocks/>
          </p:cNvSpPr>
          <p:nvPr/>
        </p:nvSpPr>
        <p:spPr>
          <a:xfrm>
            <a:off x="8714046" y="3131832"/>
            <a:ext cx="2925929" cy="557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chemeClr val="accent4"/>
                </a:solidFill>
                <a:latin typeface="Gotham"/>
              </a:rPr>
              <a:t>COMMUNICATION</a:t>
            </a:r>
          </a:p>
        </p:txBody>
      </p:sp>
      <p:sp>
        <p:nvSpPr>
          <p:cNvPr id="20" name="Content Placeholder 5">
            <a:extLst>
              <a:ext uri="{FF2B5EF4-FFF2-40B4-BE49-F238E27FC236}">
                <a16:creationId xmlns:a16="http://schemas.microsoft.com/office/drawing/2014/main" id="{5B6E05EA-E175-4CEA-9ADE-0780D594BA62}"/>
              </a:ext>
            </a:extLst>
          </p:cNvPr>
          <p:cNvSpPr txBox="1">
            <a:spLocks/>
          </p:cNvSpPr>
          <p:nvPr/>
        </p:nvSpPr>
        <p:spPr>
          <a:xfrm>
            <a:off x="9077365" y="3747869"/>
            <a:ext cx="2252440" cy="16562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latin typeface="Gotham"/>
              </a:rPr>
              <a:t>Marketing, communications and outreach</a:t>
            </a:r>
          </a:p>
        </p:txBody>
      </p:sp>
    </p:spTree>
    <p:extLst>
      <p:ext uri="{BB962C8B-B14F-4D97-AF65-F5344CB8AC3E}">
        <p14:creationId xmlns:p14="http://schemas.microsoft.com/office/powerpoint/2010/main" val="329110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51A64-A3F8-4633-8EEB-0B37833AC187}"/>
              </a:ext>
            </a:extLst>
          </p:cNvPr>
          <p:cNvSpPr txBox="1">
            <a:spLocks/>
          </p:cNvSpPr>
          <p:nvPr/>
        </p:nvSpPr>
        <p:spPr>
          <a:xfrm>
            <a:off x="1097280" y="223541"/>
            <a:ext cx="10058400" cy="145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00504050000020004" pitchFamily="2" charset="0"/>
              </a:rPr>
              <a:t>WHO SHOULD BE REFERRED TO HELP ME GROW?</a:t>
            </a:r>
          </a:p>
        </p:txBody>
      </p:sp>
      <p:sp>
        <p:nvSpPr>
          <p:cNvPr id="3" name="Content Placeholder 4">
            <a:extLst>
              <a:ext uri="{FF2B5EF4-FFF2-40B4-BE49-F238E27FC236}">
                <a16:creationId xmlns:a16="http://schemas.microsoft.com/office/drawing/2014/main" id="{82EA2CAA-8648-457C-8F7E-4C065C9FA8CA}"/>
              </a:ext>
            </a:extLst>
          </p:cNvPr>
          <p:cNvSpPr txBox="1">
            <a:spLocks/>
          </p:cNvSpPr>
          <p:nvPr/>
        </p:nvSpPr>
        <p:spPr>
          <a:xfrm>
            <a:off x="1097280" y="1674298"/>
            <a:ext cx="10058400" cy="435049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buFont typeface="Arial" panose="020B0604020202020204" pitchFamily="34" charset="0"/>
              <a:buNone/>
            </a:pPr>
            <a:r>
              <a:rPr lang="en-US" sz="2000" b="1">
                <a:latin typeface="Gotham"/>
              </a:rPr>
              <a:t>Every</a:t>
            </a:r>
            <a:r>
              <a:rPr lang="en-US" sz="2000">
                <a:latin typeface="Gotham"/>
              </a:rPr>
              <a:t> </a:t>
            </a:r>
            <a:r>
              <a:rPr lang="en-US" sz="2000" b="1">
                <a:latin typeface="Gotham"/>
              </a:rPr>
              <a:t>child</a:t>
            </a:r>
            <a:r>
              <a:rPr lang="en-US" sz="2000">
                <a:latin typeface="Gotham"/>
              </a:rPr>
              <a:t> age 0-3:</a:t>
            </a:r>
          </a:p>
          <a:p>
            <a:pPr marL="800100" lvl="1" indent="-276225"/>
            <a:r>
              <a:rPr lang="en-US" sz="1800">
                <a:latin typeface="Gotham"/>
              </a:rPr>
              <a:t>With a substantiated abuse/neglect (CAPTA) case</a:t>
            </a:r>
          </a:p>
          <a:p>
            <a:pPr marL="800100" lvl="1" indent="-276225"/>
            <a:r>
              <a:rPr lang="en-US" sz="1800">
                <a:latin typeface="Gotham"/>
              </a:rPr>
              <a:t>Affected by substance abuse or diagnosed with drug withdrawal symptoms</a:t>
            </a:r>
          </a:p>
          <a:p>
            <a:pPr marL="800100" lvl="1" indent="-276225"/>
            <a:r>
              <a:rPr lang="en-US" sz="1800">
                <a:latin typeface="Gotham"/>
              </a:rPr>
              <a:t>Suspected developmental delays or disabilities</a:t>
            </a:r>
          </a:p>
          <a:p>
            <a:pPr marL="800100" lvl="1" indent="-276225"/>
            <a:r>
              <a:rPr lang="en-US" sz="1800">
                <a:latin typeface="Gotham"/>
              </a:rPr>
              <a:t>With a family that could use parenting support and is interested in services</a:t>
            </a:r>
          </a:p>
          <a:p>
            <a:pPr marL="231775" indent="0">
              <a:buFont typeface="Arial" panose="020B0604020202020204" pitchFamily="34" charset="0"/>
              <a:buNone/>
            </a:pPr>
            <a:r>
              <a:rPr lang="en-US" sz="2000">
                <a:latin typeface="Gotham"/>
              </a:rPr>
              <a:t>As well as:</a:t>
            </a:r>
          </a:p>
          <a:p>
            <a:pPr marL="809625" lvl="1" indent="-285750"/>
            <a:r>
              <a:rPr lang="en-US" sz="1800">
                <a:latin typeface="Gotham"/>
              </a:rPr>
              <a:t>Children placed with relative/kinship caregivers</a:t>
            </a:r>
          </a:p>
          <a:p>
            <a:pPr marL="809625" lvl="1" indent="-285750"/>
            <a:r>
              <a:rPr lang="en-US" sz="1800">
                <a:latin typeface="Gotham"/>
              </a:rPr>
              <a:t>Children in the reunification process, beginning overnight visits</a:t>
            </a:r>
          </a:p>
          <a:p>
            <a:pPr marL="809625" lvl="1" indent="-285750"/>
            <a:r>
              <a:rPr lang="en-US" sz="1800">
                <a:latin typeface="Gotham"/>
              </a:rPr>
              <a:t>Children within a family assessed through the Alternative Response Pathway or Traditional Response Pathway even if they are not the alleged child victim</a:t>
            </a:r>
          </a:p>
          <a:p>
            <a:pPr marL="809625" lvl="1" indent="-285750"/>
            <a:r>
              <a:rPr lang="en-US" sz="1800">
                <a:latin typeface="Gotham"/>
              </a:rPr>
              <a:t>Pregnant women involved in the Alternative Response Pathway or Traditional Response Pathway</a:t>
            </a:r>
          </a:p>
          <a:p>
            <a:pPr marL="809625" lvl="1" indent="-285750"/>
            <a:r>
              <a:rPr lang="en-US" sz="1800">
                <a:latin typeface="Gotham"/>
              </a:rPr>
              <a:t>Pregnant teens in custody</a:t>
            </a:r>
          </a:p>
          <a:p>
            <a:pPr marL="231775" indent="0">
              <a:buFont typeface="Arial" panose="020B0604020202020204" pitchFamily="34" charset="0"/>
              <a:buNone/>
            </a:pPr>
            <a:r>
              <a:rPr lang="en-US" sz="1600" b="1">
                <a:solidFill>
                  <a:schemeClr val="accent2"/>
                </a:solidFill>
                <a:latin typeface="Gotham"/>
              </a:rPr>
              <a:t>NOTE: Foster parents are not eligible to receive home visiting services but children in foster homes can receive Early Intervention services.</a:t>
            </a:r>
          </a:p>
        </p:txBody>
      </p:sp>
    </p:spTree>
    <p:extLst>
      <p:ext uri="{BB962C8B-B14F-4D97-AF65-F5344CB8AC3E}">
        <p14:creationId xmlns:p14="http://schemas.microsoft.com/office/powerpoint/2010/main" val="168012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D2C6-AB7B-47BF-B16C-CAC73E7F630A}"/>
              </a:ext>
            </a:extLst>
          </p:cNvPr>
          <p:cNvSpPr txBox="1">
            <a:spLocks/>
          </p:cNvSpPr>
          <p:nvPr/>
        </p:nvSpPr>
        <p:spPr>
          <a:xfrm>
            <a:off x="1066800" y="913291"/>
            <a:ext cx="10058400" cy="8976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FORM HEA8021</a:t>
            </a:r>
          </a:p>
        </p:txBody>
      </p:sp>
      <p:sp>
        <p:nvSpPr>
          <p:cNvPr id="3" name="TextBox 2">
            <a:extLst>
              <a:ext uri="{FF2B5EF4-FFF2-40B4-BE49-F238E27FC236}">
                <a16:creationId xmlns:a16="http://schemas.microsoft.com/office/drawing/2014/main" id="{E7BC97FA-2BC8-43C9-ACE9-AAAEEE4195DC}"/>
              </a:ext>
            </a:extLst>
          </p:cNvPr>
          <p:cNvSpPr txBox="1"/>
          <p:nvPr/>
        </p:nvSpPr>
        <p:spPr>
          <a:xfrm>
            <a:off x="7735207" y="205720"/>
            <a:ext cx="4456793" cy="523220"/>
          </a:xfrm>
          <a:prstGeom prst="rect">
            <a:avLst/>
          </a:prstGeom>
          <a:solidFill>
            <a:srgbClr val="CB8BDB"/>
          </a:solidFill>
        </p:spPr>
        <p:txBody>
          <a:bodyPr wrap="square" rtlCol="0" anchor="ctr">
            <a:spAutoFit/>
          </a:bodyPr>
          <a:lstStyle/>
          <a:p>
            <a:r>
              <a:rPr lang="en-US" sz="1400" b="1">
                <a:latin typeface="Gotham" panose="020B0604020202020204"/>
              </a:rPr>
              <a:t>Key</a:t>
            </a:r>
            <a:r>
              <a:rPr lang="en-US" sz="1400">
                <a:latin typeface="Gotham" panose="020B0604020202020204"/>
              </a:rPr>
              <a:t>: System referral = incoming referral</a:t>
            </a:r>
          </a:p>
          <a:p>
            <a:r>
              <a:rPr lang="en-US" sz="1400">
                <a:latin typeface="Gotham" panose="020B0604020202020204"/>
              </a:rPr>
              <a:t>        Program referral = assignment to provider</a:t>
            </a:r>
          </a:p>
        </p:txBody>
      </p:sp>
      <p:pic>
        <p:nvPicPr>
          <p:cNvPr id="4" name="Content Placeholder 3">
            <a:extLst>
              <a:ext uri="{FF2B5EF4-FFF2-40B4-BE49-F238E27FC236}">
                <a16:creationId xmlns:a16="http://schemas.microsoft.com/office/drawing/2014/main" id="{60F11D9F-67C5-4904-A092-CA626B9DB3AE}"/>
              </a:ext>
            </a:extLst>
          </p:cNvPr>
          <p:cNvPicPr>
            <a:picLocks noChangeAspect="1"/>
          </p:cNvPicPr>
          <p:nvPr/>
        </p:nvPicPr>
        <p:blipFill>
          <a:blip r:embed="rId3"/>
          <a:stretch>
            <a:fillRect/>
          </a:stretch>
        </p:blipFill>
        <p:spPr>
          <a:xfrm>
            <a:off x="1162277" y="1995330"/>
            <a:ext cx="10058400" cy="3773493"/>
          </a:xfrm>
          <a:prstGeom prst="rect">
            <a:avLst/>
          </a:prstGeom>
          <a:ln w="57150">
            <a:solidFill>
              <a:schemeClr val="accent3"/>
            </a:solidFill>
          </a:ln>
        </p:spPr>
      </p:pic>
    </p:spTree>
    <p:extLst>
      <p:ext uri="{BB962C8B-B14F-4D97-AF65-F5344CB8AC3E}">
        <p14:creationId xmlns:p14="http://schemas.microsoft.com/office/powerpoint/2010/main" val="358609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4F64-CDF5-4264-A52C-7FE78829B585}"/>
              </a:ext>
            </a:extLst>
          </p:cNvPr>
          <p:cNvSpPr txBox="1">
            <a:spLocks/>
          </p:cNvSpPr>
          <p:nvPr/>
        </p:nvSpPr>
        <p:spPr>
          <a:xfrm>
            <a:off x="1097280" y="471557"/>
            <a:ext cx="10058400" cy="908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SUBMITTING A REFERRAL</a:t>
            </a:r>
          </a:p>
        </p:txBody>
      </p:sp>
      <p:sp>
        <p:nvSpPr>
          <p:cNvPr id="3" name="Content Placeholder 4">
            <a:extLst>
              <a:ext uri="{FF2B5EF4-FFF2-40B4-BE49-F238E27FC236}">
                <a16:creationId xmlns:a16="http://schemas.microsoft.com/office/drawing/2014/main" id="{8C353BAD-0AE6-400A-A9A4-143299C29506}"/>
              </a:ext>
            </a:extLst>
          </p:cNvPr>
          <p:cNvSpPr txBox="1">
            <a:spLocks/>
          </p:cNvSpPr>
          <p:nvPr/>
        </p:nvSpPr>
        <p:spPr>
          <a:xfrm>
            <a:off x="1097280" y="1388566"/>
            <a:ext cx="10230929" cy="40521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Gotham"/>
              </a:rPr>
              <a:t>Use the HEA8021 form in SACWIS ensuring all information is up to date and complete. </a:t>
            </a:r>
          </a:p>
          <a:p>
            <a:pPr marL="0" indent="0">
              <a:buFont typeface="Arial" panose="020B0604020202020204" pitchFamily="34" charset="0"/>
              <a:buNone/>
            </a:pPr>
            <a:r>
              <a:rPr lang="en-US" sz="2400">
                <a:latin typeface="Gotham"/>
              </a:rPr>
              <a:t>Click the link to email the HEA8021 form to:</a:t>
            </a:r>
          </a:p>
          <a:p>
            <a:pPr marL="0" indent="0">
              <a:buFont typeface="Arial" panose="020B0604020202020204" pitchFamily="34" charset="0"/>
              <a:buNone/>
            </a:pPr>
            <a:r>
              <a:rPr lang="en-US" sz="2400">
                <a:latin typeface="Gotham"/>
                <a:hlinkClick r:id="rId3"/>
              </a:rPr>
              <a:t>hmgreferrals@helpmegrow.org</a:t>
            </a:r>
            <a:endParaRPr lang="en-US" sz="2400">
              <a:latin typeface="Gotham"/>
            </a:endParaRPr>
          </a:p>
          <a:p>
            <a:pPr marL="0" indent="0">
              <a:buFont typeface="Arial" panose="020B0604020202020204" pitchFamily="34" charset="0"/>
              <a:buNone/>
            </a:pPr>
            <a:endParaRPr lang="en-US" sz="2400">
              <a:latin typeface="Gotham"/>
            </a:endParaRPr>
          </a:p>
          <a:p>
            <a:pPr marL="0" indent="0">
              <a:buNone/>
            </a:pPr>
            <a:endParaRPr lang="en-US" sz="2400">
              <a:latin typeface="Gotham"/>
            </a:endParaRPr>
          </a:p>
          <a:p>
            <a:pPr marL="0" indent="0">
              <a:buNone/>
            </a:pPr>
            <a:endParaRPr lang="en-US" sz="2400">
              <a:latin typeface="Gotham"/>
            </a:endParaRPr>
          </a:p>
          <a:p>
            <a:pPr marL="0" indent="0">
              <a:buNone/>
            </a:pPr>
            <a:endParaRPr lang="en-US" sz="2400">
              <a:latin typeface="Gotham"/>
            </a:endParaRPr>
          </a:p>
          <a:p>
            <a:pPr marL="0" indent="0">
              <a:buNone/>
            </a:pPr>
            <a:endParaRPr lang="en-US" sz="2400">
              <a:latin typeface="Gotham"/>
            </a:endParaRPr>
          </a:p>
          <a:p>
            <a:pPr marL="0" indent="0">
              <a:buNone/>
            </a:pPr>
            <a:r>
              <a:rPr lang="en-US" sz="2400">
                <a:latin typeface="Gotham"/>
              </a:rPr>
              <a:t>If using the PDF form for a pregnant teen in custody, </a:t>
            </a:r>
            <a:br>
              <a:rPr lang="en-US" sz="2400">
                <a:latin typeface="Gotham"/>
              </a:rPr>
            </a:br>
            <a:r>
              <a:rPr lang="en-US" sz="2400">
                <a:latin typeface="Gotham"/>
              </a:rPr>
              <a:t>email the HEA8021 form to </a:t>
            </a:r>
            <a:r>
              <a:rPr lang="en-US" sz="2400">
                <a:latin typeface="Gotham"/>
                <a:hlinkClick r:id="rId3"/>
              </a:rPr>
              <a:t>hmgreferrals@helpmegrow.org</a:t>
            </a:r>
            <a:endParaRPr lang="en-US" sz="2400">
              <a:latin typeface="Gotham"/>
            </a:endParaRPr>
          </a:p>
          <a:p>
            <a:pPr marL="0" indent="0">
              <a:buFont typeface="Arial" panose="020B0604020202020204" pitchFamily="34" charset="0"/>
              <a:buNone/>
            </a:pPr>
            <a:endParaRPr lang="en-US" sz="2400">
              <a:latin typeface="Gotham"/>
            </a:endParaRPr>
          </a:p>
        </p:txBody>
      </p:sp>
      <p:pic>
        <p:nvPicPr>
          <p:cNvPr id="4" name="Picture 3">
            <a:extLst>
              <a:ext uri="{FF2B5EF4-FFF2-40B4-BE49-F238E27FC236}">
                <a16:creationId xmlns:a16="http://schemas.microsoft.com/office/drawing/2014/main" id="{9A2F58CA-B6E1-48F4-9AE2-57F3EE7B01C4}"/>
              </a:ext>
            </a:extLst>
          </p:cNvPr>
          <p:cNvPicPr>
            <a:picLocks noChangeAspect="1"/>
          </p:cNvPicPr>
          <p:nvPr/>
        </p:nvPicPr>
        <p:blipFill>
          <a:blip r:embed="rId4"/>
          <a:stretch>
            <a:fillRect/>
          </a:stretch>
        </p:blipFill>
        <p:spPr>
          <a:xfrm>
            <a:off x="6816593" y="2680040"/>
            <a:ext cx="4797240" cy="2460057"/>
          </a:xfrm>
          <a:prstGeom prst="rect">
            <a:avLst/>
          </a:prstGeom>
        </p:spPr>
      </p:pic>
    </p:spTree>
    <p:extLst>
      <p:ext uri="{BB962C8B-B14F-4D97-AF65-F5344CB8AC3E}">
        <p14:creationId xmlns:p14="http://schemas.microsoft.com/office/powerpoint/2010/main" val="108215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70A4-B584-4221-9448-2B8EA5B6B4A0}"/>
              </a:ext>
            </a:extLst>
          </p:cNvPr>
          <p:cNvSpPr txBox="1">
            <a:spLocks/>
          </p:cNvSpPr>
          <p:nvPr/>
        </p:nvSpPr>
        <p:spPr>
          <a:xfrm>
            <a:off x="1066800" y="375941"/>
            <a:ext cx="10058400" cy="984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a:rPr>
              <a:t>PROCESSING REFERRALS</a:t>
            </a:r>
          </a:p>
        </p:txBody>
      </p:sp>
      <p:graphicFrame>
        <p:nvGraphicFramePr>
          <p:cNvPr id="3" name="Diagram 2" descr="SmartArt Graphic">
            <a:extLst>
              <a:ext uri="{FF2B5EF4-FFF2-40B4-BE49-F238E27FC236}">
                <a16:creationId xmlns:a16="http://schemas.microsoft.com/office/drawing/2014/main" id="{43E74D56-7367-4D91-90D7-28FC609FF0C3}"/>
              </a:ext>
            </a:extLst>
          </p:cNvPr>
          <p:cNvGraphicFramePr/>
          <p:nvPr>
            <p:extLst>
              <p:ext uri="{D42A27DB-BD31-4B8C-83A1-F6EECF244321}">
                <p14:modId xmlns:p14="http://schemas.microsoft.com/office/powerpoint/2010/main" val="3407953407"/>
              </p:ext>
            </p:extLst>
          </p:nvPr>
        </p:nvGraphicFramePr>
        <p:xfrm>
          <a:off x="424423" y="1537428"/>
          <a:ext cx="11560628" cy="417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114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860D0-E995-4925-A401-9143547F656B}"/>
              </a:ext>
            </a:extLst>
          </p:cNvPr>
          <p:cNvSpPr txBox="1">
            <a:spLocks/>
          </p:cNvSpPr>
          <p:nvPr/>
        </p:nvSpPr>
        <p:spPr>
          <a:xfrm>
            <a:off x="1066800" y="441523"/>
            <a:ext cx="10058400" cy="7888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00504050000020004" pitchFamily="2" charset="0"/>
              </a:rPr>
              <a:t>LEARN MORE</a:t>
            </a:r>
          </a:p>
        </p:txBody>
      </p:sp>
      <p:pic>
        <p:nvPicPr>
          <p:cNvPr id="3" name="Content Placeholder 7">
            <a:extLst>
              <a:ext uri="{FF2B5EF4-FFF2-40B4-BE49-F238E27FC236}">
                <a16:creationId xmlns:a16="http://schemas.microsoft.com/office/drawing/2014/main" id="{AB0181C8-3A3F-4A56-BB65-20B45386D5B7}"/>
              </a:ext>
            </a:extLst>
          </p:cNvPr>
          <p:cNvPicPr>
            <a:picLocks noChangeAspect="1"/>
          </p:cNvPicPr>
          <p:nvPr/>
        </p:nvPicPr>
        <p:blipFill>
          <a:blip r:embed="rId3"/>
          <a:stretch>
            <a:fillRect/>
          </a:stretch>
        </p:blipFill>
        <p:spPr>
          <a:xfrm>
            <a:off x="6540915" y="1230353"/>
            <a:ext cx="4846320" cy="4846320"/>
          </a:xfrm>
          <a:prstGeom prst="rect">
            <a:avLst/>
          </a:prstGeom>
        </p:spPr>
      </p:pic>
      <p:sp>
        <p:nvSpPr>
          <p:cNvPr id="4" name="Content Placeholder 4">
            <a:extLst>
              <a:ext uri="{FF2B5EF4-FFF2-40B4-BE49-F238E27FC236}">
                <a16:creationId xmlns:a16="http://schemas.microsoft.com/office/drawing/2014/main" id="{4BC46684-FE06-4C1F-9E6C-2D5B39F0B92D}"/>
              </a:ext>
            </a:extLst>
          </p:cNvPr>
          <p:cNvSpPr txBox="1">
            <a:spLocks/>
          </p:cNvSpPr>
          <p:nvPr/>
        </p:nvSpPr>
        <p:spPr>
          <a:xfrm>
            <a:off x="1066800" y="1641833"/>
            <a:ext cx="4937760" cy="4023360"/>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0">
              <a:buFont typeface="Arial" panose="020B0604020202020204" pitchFamily="34" charset="0"/>
              <a:buNone/>
            </a:pPr>
            <a:r>
              <a:rPr lang="en-US" b="1">
                <a:latin typeface="Gotham"/>
              </a:rPr>
              <a:t>Visit helpmegrow.org to:</a:t>
            </a:r>
          </a:p>
          <a:p>
            <a:pPr marL="508000" indent="-276225"/>
            <a:r>
              <a:rPr lang="en-US">
                <a:latin typeface="Gotham"/>
              </a:rPr>
              <a:t>Learn more about Early Intervention or Home Visiting</a:t>
            </a:r>
          </a:p>
          <a:p>
            <a:pPr marL="508000" indent="-276225"/>
            <a:r>
              <a:rPr lang="en-US">
                <a:latin typeface="Gotham"/>
              </a:rPr>
              <a:t>Find family-friendly information about each program</a:t>
            </a:r>
          </a:p>
          <a:p>
            <a:pPr marL="508000" indent="-276225"/>
            <a:r>
              <a:rPr lang="en-US">
                <a:latin typeface="Gotham"/>
              </a:rPr>
              <a:t>Use our Community Resource Directory</a:t>
            </a:r>
          </a:p>
          <a:p>
            <a:pPr marL="508000" indent="-276225"/>
            <a:r>
              <a:rPr lang="en-US">
                <a:latin typeface="Gotham"/>
              </a:rPr>
              <a:t>Find contacts for each region of the state</a:t>
            </a:r>
          </a:p>
        </p:txBody>
      </p:sp>
    </p:spTree>
    <p:extLst>
      <p:ext uri="{BB962C8B-B14F-4D97-AF65-F5344CB8AC3E}">
        <p14:creationId xmlns:p14="http://schemas.microsoft.com/office/powerpoint/2010/main" val="359713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7">
            <a:extLst>
              <a:ext uri="{FF2B5EF4-FFF2-40B4-BE49-F238E27FC236}">
                <a16:creationId xmlns:a16="http://schemas.microsoft.com/office/drawing/2014/main" id="{40FCCABD-855E-4F5A-AA8E-2138A61B0A7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8" b="5446"/>
          <a:stretch/>
        </p:blipFill>
        <p:spPr>
          <a:xfrm>
            <a:off x="995786" y="335277"/>
            <a:ext cx="3937722" cy="5585721"/>
          </a:xfrm>
          <a:prstGeom prst="rect">
            <a:avLst/>
          </a:prstGeom>
          <a:ln w="41275">
            <a:solidFill>
              <a:srgbClr val="CB8BDB"/>
            </a:solidFill>
          </a:ln>
        </p:spPr>
      </p:pic>
      <p:pic>
        <p:nvPicPr>
          <p:cNvPr id="6" name="Picture 4" descr="HelpMeGrow_White_CMYK.png">
            <a:extLst>
              <a:ext uri="{FF2B5EF4-FFF2-40B4-BE49-F238E27FC236}">
                <a16:creationId xmlns:a16="http://schemas.microsoft.com/office/drawing/2014/main" id="{1AD37B80-24A6-4F01-93F7-3BFB0A8CDF7C}"/>
              </a:ext>
            </a:extLst>
          </p:cNvPr>
          <p:cNvPicPr>
            <a:picLocks noChangeAspect="1"/>
          </p:cNvPicPr>
          <p:nvPr/>
        </p:nvPicPr>
        <p:blipFill>
          <a:blip r:embed="rId5"/>
          <a:stretch>
            <a:fillRect/>
          </a:stretch>
        </p:blipFill>
        <p:spPr>
          <a:xfrm>
            <a:off x="6168921" y="2141674"/>
            <a:ext cx="4461402" cy="2207042"/>
          </a:xfrm>
          <a:prstGeom prst="rect">
            <a:avLst/>
          </a:prstGeom>
        </p:spPr>
      </p:pic>
    </p:spTree>
    <p:extLst>
      <p:ext uri="{BB962C8B-B14F-4D97-AF65-F5344CB8AC3E}">
        <p14:creationId xmlns:p14="http://schemas.microsoft.com/office/powerpoint/2010/main" val="305783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482CF2-82E4-472E-A440-2E415D0739F3}"/>
              </a:ext>
            </a:extLst>
          </p:cNvPr>
          <p:cNvSpPr txBox="1">
            <a:spLocks/>
          </p:cNvSpPr>
          <p:nvPr/>
        </p:nvSpPr>
        <p:spPr>
          <a:xfrm>
            <a:off x="1904303" y="83801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Help Me Grow Home Visiting</a:t>
            </a:r>
          </a:p>
        </p:txBody>
      </p:sp>
      <p:sp>
        <p:nvSpPr>
          <p:cNvPr id="4" name="TextBox 3">
            <a:extLst>
              <a:ext uri="{FF2B5EF4-FFF2-40B4-BE49-F238E27FC236}">
                <a16:creationId xmlns:a16="http://schemas.microsoft.com/office/drawing/2014/main" id="{3C096273-3A06-4503-A546-BFEC398662E8}"/>
              </a:ext>
            </a:extLst>
          </p:cNvPr>
          <p:cNvSpPr txBox="1"/>
          <p:nvPr/>
        </p:nvSpPr>
        <p:spPr>
          <a:xfrm>
            <a:off x="5520431" y="3689130"/>
            <a:ext cx="5943600" cy="892552"/>
          </a:xfrm>
          <a:prstGeom prst="rect">
            <a:avLst/>
          </a:prstGeom>
          <a:noFill/>
        </p:spPr>
        <p:txBody>
          <a:bodyPr wrap="square" rtlCol="0">
            <a:spAutoFit/>
          </a:bodyPr>
          <a:lstStyle/>
          <a:p>
            <a:pPr algn="r"/>
            <a:r>
              <a:rPr lang="en-US" sz="3200" b="1" i="1">
                <a:solidFill>
                  <a:srgbClr val="C00000"/>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Liz Lococo-Clouston</a:t>
            </a:r>
          </a:p>
          <a:p>
            <a:pPr algn="r"/>
            <a:r>
              <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            </a:t>
            </a:r>
            <a:r>
              <a:rPr lang="en-US" sz="2000" i="1">
                <a:ln w="0"/>
                <a:effectLst>
                  <a:outerShdw blurRad="38100" dist="19050" dir="2700000" algn="tl" rotWithShape="0">
                    <a:schemeClr val="dk1">
                      <a:alpha val="40000"/>
                    </a:schemeClr>
                  </a:outerShdw>
                </a:effectLst>
                <a:latin typeface="Century Schoolbook" panose="02040604050505020304" pitchFamily="18" charset="0"/>
                <a:ea typeface="Cambria Math" pitchFamily="18" charset="0"/>
              </a:rPr>
              <a:t>Elizabeth.Lococo@odh.ohio.gov</a:t>
            </a:r>
            <a:endPar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endParaRPr>
          </a:p>
        </p:txBody>
      </p:sp>
    </p:spTree>
    <p:extLst>
      <p:ext uri="{BB962C8B-B14F-4D97-AF65-F5344CB8AC3E}">
        <p14:creationId xmlns:p14="http://schemas.microsoft.com/office/powerpoint/2010/main" val="109653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936957" y="460323"/>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Agenda</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600"/>
              <a:t>Welcome and Purpose </a:t>
            </a:r>
          </a:p>
          <a:p>
            <a:pPr marL="457200" indent="-457200"/>
            <a:r>
              <a:rPr lang="en-US" sz="3600"/>
              <a:t>Updates to Form </a:t>
            </a:r>
          </a:p>
          <a:p>
            <a:pPr marL="457200" indent="-457200"/>
            <a:r>
              <a:rPr lang="en-US" sz="3600"/>
              <a:t>Help Me Grow System of Supports</a:t>
            </a:r>
          </a:p>
          <a:p>
            <a:pPr marL="914400" lvl="1" indent="-457200"/>
            <a:r>
              <a:rPr lang="en-US" sz="2000"/>
              <a:t>Bright Beginnings – Central Intake and Referral </a:t>
            </a:r>
          </a:p>
          <a:p>
            <a:pPr marL="914400" lvl="1" indent="-457200"/>
            <a:r>
              <a:rPr lang="en-US" sz="2000"/>
              <a:t>Ohio Department of Health – Home Visiting</a:t>
            </a:r>
          </a:p>
          <a:p>
            <a:pPr marL="914400" lvl="1" indent="-457200"/>
            <a:r>
              <a:rPr lang="en-US" sz="2000"/>
              <a:t>Ohio Department of Developmental Disabilities – Early Intervention</a:t>
            </a:r>
          </a:p>
          <a:p>
            <a:pPr marL="457200" indent="-457200"/>
            <a:r>
              <a:rPr lang="en-US" sz="3600"/>
              <a:t>Plan of Safe Care Collaboration</a:t>
            </a:r>
          </a:p>
          <a:p>
            <a:pPr marL="457200" indent="-457200"/>
            <a:r>
              <a:rPr lang="en-US" sz="3600"/>
              <a:t>Making a Referral</a:t>
            </a:r>
          </a:p>
          <a:p>
            <a:pPr marL="0" indent="0">
              <a:buNone/>
            </a:pPr>
            <a:br>
              <a:rPr lang="en-US" sz="3600"/>
            </a:br>
            <a:endParaRPr lang="en-US" sz="3600"/>
          </a:p>
        </p:txBody>
      </p:sp>
    </p:spTree>
    <p:extLst>
      <p:ext uri="{BB962C8B-B14F-4D97-AF65-F5344CB8AC3E}">
        <p14:creationId xmlns:p14="http://schemas.microsoft.com/office/powerpoint/2010/main" val="326723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C5D939-6D0D-4688-A5EE-67AB5EE53E5B}"/>
              </a:ext>
            </a:extLst>
          </p:cNvPr>
          <p:cNvSpPr txBox="1">
            <a:spLocks/>
          </p:cNvSpPr>
          <p:nvPr/>
        </p:nvSpPr>
        <p:spPr>
          <a:xfrm>
            <a:off x="1066800" y="539494"/>
            <a:ext cx="10058400" cy="7888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00504050000020004" pitchFamily="2" charset="0"/>
              </a:rPr>
              <a:t>What is Home Visiting?</a:t>
            </a:r>
          </a:p>
        </p:txBody>
      </p:sp>
      <p:sp>
        <p:nvSpPr>
          <p:cNvPr id="6" name="Content Placeholder 2">
            <a:extLst>
              <a:ext uri="{FF2B5EF4-FFF2-40B4-BE49-F238E27FC236}">
                <a16:creationId xmlns:a16="http://schemas.microsoft.com/office/drawing/2014/main" id="{50CDEBD5-801A-4B73-899C-CEFD2EBA8E8C}"/>
              </a:ext>
            </a:extLst>
          </p:cNvPr>
          <p:cNvSpPr txBox="1">
            <a:spLocks/>
          </p:cNvSpPr>
          <p:nvPr/>
        </p:nvSpPr>
        <p:spPr>
          <a:xfrm>
            <a:off x="1272989" y="1918447"/>
            <a:ext cx="9287436" cy="2725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3600"/>
              <a:t>Home Visiting is an in-person, evidence-based program that provides pregnant women and families, particularly those considered at-risk, necessary resources and skills to raise children who are physically, socially, and emotionally healthy and ready to learn. </a:t>
            </a:r>
            <a:br>
              <a:rPr lang="en-US" sz="3600"/>
            </a:br>
            <a:r>
              <a:rPr lang="en-US" sz="3600"/>
              <a:t>(OAC 3701-8)</a:t>
            </a:r>
          </a:p>
        </p:txBody>
      </p:sp>
    </p:spTree>
    <p:extLst>
      <p:ext uri="{BB962C8B-B14F-4D97-AF65-F5344CB8AC3E}">
        <p14:creationId xmlns:p14="http://schemas.microsoft.com/office/powerpoint/2010/main" val="267286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CD6904-79AD-473C-9963-B517DA7D654F}"/>
              </a:ext>
            </a:extLst>
          </p:cNvPr>
          <p:cNvSpPr txBox="1">
            <a:spLocks/>
          </p:cNvSpPr>
          <p:nvPr/>
        </p:nvSpPr>
        <p:spPr>
          <a:xfrm>
            <a:off x="1066799" y="230773"/>
            <a:ext cx="10058400" cy="7888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00504050000020004" pitchFamily="2" charset="0"/>
              </a:rPr>
              <a:t>WHO CAN BE REFERRED TO HOME VISITING?</a:t>
            </a:r>
          </a:p>
        </p:txBody>
      </p:sp>
      <p:sp>
        <p:nvSpPr>
          <p:cNvPr id="4" name="TextBox 3">
            <a:extLst>
              <a:ext uri="{FF2B5EF4-FFF2-40B4-BE49-F238E27FC236}">
                <a16:creationId xmlns:a16="http://schemas.microsoft.com/office/drawing/2014/main" id="{26E46E15-1DBC-4250-AF35-2DC1AB95DD8C}"/>
              </a:ext>
            </a:extLst>
          </p:cNvPr>
          <p:cNvSpPr txBox="1"/>
          <p:nvPr/>
        </p:nvSpPr>
        <p:spPr>
          <a:xfrm>
            <a:off x="197222" y="1619956"/>
            <a:ext cx="11797553" cy="3693319"/>
          </a:xfrm>
          <a:prstGeom prst="rect">
            <a:avLst/>
          </a:prstGeom>
          <a:solidFill>
            <a:srgbClr val="CB8BDB"/>
          </a:solidFill>
          <a:ln w="38100">
            <a:solidFill>
              <a:srgbClr val="BCD63B"/>
            </a:solidFill>
          </a:ln>
        </p:spPr>
        <p:txBody>
          <a:bodyPr wrap="square" rtlCol="0">
            <a:spAutoFit/>
          </a:bodyPr>
          <a:lstStyle/>
          <a:p>
            <a:endParaRPr lang="en-US" b="1">
              <a:solidFill>
                <a:schemeClr val="bg1"/>
              </a:solidFill>
              <a:latin typeface="Century Gothic" panose="020B0502020202020204" pitchFamily="34" charset="0"/>
            </a:endParaRPr>
          </a:p>
          <a:p>
            <a:pPr marL="285750" indent="-285750">
              <a:lnSpc>
                <a:spcPct val="150000"/>
              </a:lnSpc>
              <a:buFont typeface="Arial" panose="020B0604020202020204" pitchFamily="34" charset="0"/>
              <a:buChar char="•"/>
            </a:pPr>
            <a:r>
              <a:rPr lang="en-US" sz="3200">
                <a:latin typeface="Calibri" panose="020F0502020204030204" pitchFamily="34" charset="0"/>
                <a:cs typeface="Calibri" panose="020F0502020204030204" pitchFamily="34" charset="0"/>
              </a:rPr>
              <a:t>Pregnant women</a:t>
            </a:r>
          </a:p>
          <a:p>
            <a:pPr marL="285750" indent="-285750">
              <a:lnSpc>
                <a:spcPct val="150000"/>
              </a:lnSpc>
              <a:buFont typeface="Arial" panose="020B0604020202020204" pitchFamily="34" charset="0"/>
              <a:buChar char="•"/>
            </a:pPr>
            <a:r>
              <a:rPr lang="en-US" sz="3200">
                <a:latin typeface="Calibri" panose="020F0502020204030204" pitchFamily="34" charset="0"/>
                <a:cs typeface="Calibri" panose="020F0502020204030204" pitchFamily="34" charset="0"/>
              </a:rPr>
              <a:t>New mom or dad</a:t>
            </a:r>
          </a:p>
          <a:p>
            <a:pPr marL="285750" indent="-285750">
              <a:lnSpc>
                <a:spcPct val="150000"/>
              </a:lnSpc>
              <a:buFont typeface="Arial" panose="020B0604020202020204" pitchFamily="34" charset="0"/>
              <a:buChar char="•"/>
            </a:pPr>
            <a:r>
              <a:rPr lang="en-US" sz="3200">
                <a:latin typeface="Calibri" panose="020F0502020204030204" pitchFamily="34" charset="0"/>
                <a:cs typeface="Calibri" panose="020F0502020204030204" pitchFamily="34" charset="0"/>
              </a:rPr>
              <a:t>Caregiver to eligible child                                                                     </a:t>
            </a:r>
          </a:p>
          <a:p>
            <a:pPr marL="285750" indent="-285750">
              <a:lnSpc>
                <a:spcPct val="150000"/>
              </a:lnSpc>
              <a:buFont typeface="Arial" panose="020B0604020202020204" pitchFamily="34" charset="0"/>
              <a:buChar char="•"/>
            </a:pPr>
            <a:r>
              <a:rPr lang="en-US" sz="3200">
                <a:latin typeface="Calibri" panose="020F0502020204030204" pitchFamily="34" charset="0"/>
                <a:cs typeface="Calibri" panose="020F0502020204030204" pitchFamily="34" charset="0"/>
              </a:rPr>
              <a:t>Prenatal up to age 2**</a:t>
            </a:r>
            <a:endParaRPr lang="en-US" sz="3200" b="1">
              <a:latin typeface="Calibri" panose="020F0502020204030204" pitchFamily="34" charset="0"/>
              <a:cs typeface="Calibri" panose="020F0502020204030204" pitchFamily="34" charset="0"/>
            </a:endParaRPr>
          </a:p>
          <a:p>
            <a:r>
              <a:rPr lang="en-US" sz="2400" b="1">
                <a:solidFill>
                  <a:schemeClr val="bg1"/>
                </a:solidFill>
                <a:latin typeface="Century Gothic" panose="020B0502020202020204" pitchFamily="34" charset="0"/>
              </a:rPr>
              <a:t>                                                                       </a:t>
            </a:r>
          </a:p>
        </p:txBody>
      </p:sp>
      <p:sp>
        <p:nvSpPr>
          <p:cNvPr id="5" name="TextBox 4">
            <a:extLst>
              <a:ext uri="{FF2B5EF4-FFF2-40B4-BE49-F238E27FC236}">
                <a16:creationId xmlns:a16="http://schemas.microsoft.com/office/drawing/2014/main" id="{A3FF4FDE-9C19-4012-9907-35F33E56DD9E}"/>
              </a:ext>
            </a:extLst>
          </p:cNvPr>
          <p:cNvSpPr txBox="1"/>
          <p:nvPr/>
        </p:nvSpPr>
        <p:spPr>
          <a:xfrm>
            <a:off x="3541326" y="5023969"/>
            <a:ext cx="5327548" cy="584775"/>
          </a:xfrm>
          <a:prstGeom prst="rect">
            <a:avLst/>
          </a:prstGeom>
          <a:solidFill>
            <a:srgbClr val="BCD63B"/>
          </a:solidFill>
          <a:ln>
            <a:solidFill>
              <a:srgbClr val="FDFCC4"/>
            </a:solidFill>
          </a:ln>
        </p:spPr>
        <p:txBody>
          <a:bodyPr wrap="square" rtlCol="0">
            <a:spAutoFit/>
          </a:bodyPr>
          <a:lstStyle/>
          <a:p>
            <a:pPr algn="ctr">
              <a:spcBef>
                <a:spcPts val="1200"/>
              </a:spcBef>
              <a:spcAft>
                <a:spcPts val="1200"/>
              </a:spcAft>
            </a:pPr>
            <a:r>
              <a:rPr lang="en-US" sz="3200" b="1">
                <a:latin typeface="Calibri" panose="020F0502020204030204" pitchFamily="34" charset="0"/>
                <a:cs typeface="Calibri" panose="020F0502020204030204" pitchFamily="34" charset="0"/>
              </a:rPr>
              <a:t>Services are income-based</a:t>
            </a:r>
          </a:p>
        </p:txBody>
      </p:sp>
      <p:pic>
        <p:nvPicPr>
          <p:cNvPr id="6" name="Picture 5">
            <a:extLst>
              <a:ext uri="{FF2B5EF4-FFF2-40B4-BE49-F238E27FC236}">
                <a16:creationId xmlns:a16="http://schemas.microsoft.com/office/drawing/2014/main" id="{9E941323-9713-4074-A2B2-E284ECAB1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781" t="4714" b="4376"/>
          <a:stretch/>
        </p:blipFill>
        <p:spPr>
          <a:xfrm>
            <a:off x="5381874" y="1926637"/>
            <a:ext cx="1646453" cy="271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4926ABB4-97C0-4A91-BD88-E9A78AC75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857" y="1926636"/>
            <a:ext cx="1802118" cy="2710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796D037-097E-4812-B6F6-94F8283661BF}"/>
              </a:ext>
            </a:extLst>
          </p:cNvPr>
          <p:cNvPicPr>
            <a:picLocks noChangeAspect="1"/>
          </p:cNvPicPr>
          <p:nvPr/>
        </p:nvPicPr>
        <p:blipFill>
          <a:blip r:embed="rId5"/>
          <a:stretch>
            <a:fillRect/>
          </a:stretch>
        </p:blipFill>
        <p:spPr>
          <a:xfrm>
            <a:off x="9224832" y="1809635"/>
            <a:ext cx="2658086" cy="2944623"/>
          </a:xfrm>
          <a:prstGeom prst="rect">
            <a:avLst/>
          </a:prstGeom>
        </p:spPr>
      </p:pic>
      <p:sp>
        <p:nvSpPr>
          <p:cNvPr id="9" name="Content Placeholder 2">
            <a:extLst>
              <a:ext uri="{FF2B5EF4-FFF2-40B4-BE49-F238E27FC236}">
                <a16:creationId xmlns:a16="http://schemas.microsoft.com/office/drawing/2014/main" id="{97E24129-ACD4-49E1-A923-196EEC635698}"/>
              </a:ext>
            </a:extLst>
          </p:cNvPr>
          <p:cNvSpPr txBox="1">
            <a:spLocks/>
          </p:cNvSpPr>
          <p:nvPr/>
        </p:nvSpPr>
        <p:spPr>
          <a:xfrm>
            <a:off x="423902" y="5863985"/>
            <a:ext cx="5870505" cy="5689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defRPr/>
            </a:pPr>
            <a:r>
              <a:rPr lang="en-US" sz="1800" b="1">
                <a:latin typeface="Calibri" panose="020F0502020204030204" pitchFamily="34" charset="0"/>
                <a:cs typeface="Calibri" panose="020F0502020204030204" pitchFamily="34" charset="0"/>
              </a:rPr>
              <a:t>**</a:t>
            </a:r>
            <a:r>
              <a:rPr lang="en-US" sz="1800">
                <a:latin typeface="Calibri" panose="020F0502020204030204" pitchFamily="34" charset="0"/>
                <a:cs typeface="Calibri" panose="020F0502020204030204" pitchFamily="34" charset="0"/>
              </a:rPr>
              <a:t>Depending on provider availability in the county</a:t>
            </a:r>
            <a:r>
              <a:rPr lang="en-US" sz="1800">
                <a:latin typeface="Century Gothic" panose="020B0502020202020204" pitchFamily="34" charset="0"/>
              </a:rPr>
              <a:t>.</a:t>
            </a:r>
            <a:endParaRPr lang="en-US" sz="1800" b="1">
              <a:solidFill>
                <a:schemeClr val="bg1"/>
              </a:solidFill>
              <a:latin typeface="Century Gothic" panose="020B0502020202020204" pitchFamily="34" charset="0"/>
            </a:endParaRPr>
          </a:p>
          <a:p>
            <a:pPr marL="0" indent="0">
              <a:lnSpc>
                <a:spcPct val="150000"/>
              </a:lnSpc>
              <a:buNone/>
              <a:defRPr/>
            </a:pPr>
            <a:endParaRPr lang="en-US" sz="1700">
              <a:latin typeface="Century Gothic" panose="020B0502020202020204" pitchFamily="34" charset="0"/>
            </a:endParaRPr>
          </a:p>
        </p:txBody>
      </p:sp>
    </p:spTree>
    <p:extLst>
      <p:ext uri="{BB962C8B-B14F-4D97-AF65-F5344CB8AC3E}">
        <p14:creationId xmlns:p14="http://schemas.microsoft.com/office/powerpoint/2010/main" val="2186280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375-FBB5-4BE4-8C6A-B9410D98EB94}"/>
              </a:ext>
            </a:extLst>
          </p:cNvPr>
          <p:cNvSpPr txBox="1">
            <a:spLocks/>
          </p:cNvSpPr>
          <p:nvPr/>
        </p:nvSpPr>
        <p:spPr>
          <a:xfrm>
            <a:off x="1926074" y="43524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Models</a:t>
            </a:r>
          </a:p>
        </p:txBody>
      </p:sp>
      <p:graphicFrame>
        <p:nvGraphicFramePr>
          <p:cNvPr id="3" name="Content Placeholder 3">
            <a:extLst>
              <a:ext uri="{FF2B5EF4-FFF2-40B4-BE49-F238E27FC236}">
                <a16:creationId xmlns:a16="http://schemas.microsoft.com/office/drawing/2014/main" id="{9BB459B2-5555-4129-BFBF-7A71BD4D4C57}"/>
              </a:ext>
            </a:extLst>
          </p:cNvPr>
          <p:cNvGraphicFramePr>
            <a:graphicFrameLocks/>
          </p:cNvGraphicFramePr>
          <p:nvPr>
            <p:extLst>
              <p:ext uri="{D42A27DB-BD31-4B8C-83A1-F6EECF244321}">
                <p14:modId xmlns:p14="http://schemas.microsoft.com/office/powerpoint/2010/main" val="3798244020"/>
              </p:ext>
            </p:extLst>
          </p:nvPr>
        </p:nvGraphicFramePr>
        <p:xfrm>
          <a:off x="1458685" y="1563668"/>
          <a:ext cx="9554865" cy="4227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271CE8C-5744-4B7A-9BBC-7A0DA6A1A7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2438" y="4288972"/>
            <a:ext cx="1794619" cy="609600"/>
          </a:xfrm>
          <a:prstGeom prst="rect">
            <a:avLst/>
          </a:prstGeom>
        </p:spPr>
      </p:pic>
      <p:pic>
        <p:nvPicPr>
          <p:cNvPr id="5" name="Picture 4">
            <a:extLst>
              <a:ext uri="{FF2B5EF4-FFF2-40B4-BE49-F238E27FC236}">
                <a16:creationId xmlns:a16="http://schemas.microsoft.com/office/drawing/2014/main" id="{FBEB898B-47C9-4788-A5F2-3255A4E1AE40}"/>
              </a:ext>
            </a:extLst>
          </p:cNvPr>
          <p:cNvPicPr>
            <a:picLocks noChangeAspect="1"/>
          </p:cNvPicPr>
          <p:nvPr/>
        </p:nvPicPr>
        <p:blipFill>
          <a:blip r:embed="rId9"/>
          <a:stretch>
            <a:fillRect/>
          </a:stretch>
        </p:blipFill>
        <p:spPr>
          <a:xfrm>
            <a:off x="4162969" y="4288972"/>
            <a:ext cx="1836019" cy="502229"/>
          </a:xfrm>
          <a:prstGeom prst="rect">
            <a:avLst/>
          </a:prstGeom>
        </p:spPr>
      </p:pic>
      <p:pic>
        <p:nvPicPr>
          <p:cNvPr id="6" name="Picture 5">
            <a:extLst>
              <a:ext uri="{FF2B5EF4-FFF2-40B4-BE49-F238E27FC236}">
                <a16:creationId xmlns:a16="http://schemas.microsoft.com/office/drawing/2014/main" id="{0589392E-ADAA-421E-BDEA-384AC9AA63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6373" y="4169614"/>
            <a:ext cx="1675064" cy="801797"/>
          </a:xfrm>
          <a:prstGeom prst="rect">
            <a:avLst/>
          </a:prstGeom>
        </p:spPr>
      </p:pic>
      <p:pic>
        <p:nvPicPr>
          <p:cNvPr id="7" name="Picture 6">
            <a:extLst>
              <a:ext uri="{FF2B5EF4-FFF2-40B4-BE49-F238E27FC236}">
                <a16:creationId xmlns:a16="http://schemas.microsoft.com/office/drawing/2014/main" id="{CA49A78C-2B0A-4367-B036-FEF9BCEFE3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1411" y="4169614"/>
            <a:ext cx="1081261" cy="1022872"/>
          </a:xfrm>
          <a:prstGeom prst="rect">
            <a:avLst/>
          </a:prstGeom>
        </p:spPr>
      </p:pic>
      <p:pic>
        <p:nvPicPr>
          <p:cNvPr id="8" name="Picture 7">
            <a:extLst>
              <a:ext uri="{FF2B5EF4-FFF2-40B4-BE49-F238E27FC236}">
                <a16:creationId xmlns:a16="http://schemas.microsoft.com/office/drawing/2014/main" id="{C4C9A091-F5A4-4EA3-916D-2908A23933D9}"/>
              </a:ext>
            </a:extLst>
          </p:cNvPr>
          <p:cNvPicPr/>
          <p:nvPr/>
        </p:nvPicPr>
        <p:blipFill rotWithShape="1">
          <a:blip r:embed="rId12" cstate="print">
            <a:extLst>
              <a:ext uri="{28A0092B-C50C-407E-A947-70E740481C1C}">
                <a14:useLocalDpi xmlns:a14="http://schemas.microsoft.com/office/drawing/2010/main" val="0"/>
              </a:ext>
            </a:extLst>
          </a:blip>
          <a:srcRect l="-1244" t="41185" r="-1" b="43231"/>
          <a:stretch/>
        </p:blipFill>
        <p:spPr bwMode="auto">
          <a:xfrm>
            <a:off x="4337143" y="2001075"/>
            <a:ext cx="3696514" cy="905411"/>
          </a:xfrm>
          <a:prstGeom prst="rect">
            <a:avLst/>
          </a:prstGeom>
          <a:solidFill>
            <a:schemeClr val="bg1">
              <a:lumMod val="95000"/>
            </a:schemeClr>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2121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666E-2820-407F-BE83-9B74ABB4B4BF}"/>
              </a:ext>
            </a:extLst>
          </p:cNvPr>
          <p:cNvSpPr txBox="1">
            <a:spLocks/>
          </p:cNvSpPr>
          <p:nvPr/>
        </p:nvSpPr>
        <p:spPr>
          <a:xfrm>
            <a:off x="1926074" y="43524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Current Eligibility</a:t>
            </a:r>
          </a:p>
        </p:txBody>
      </p:sp>
      <p:graphicFrame>
        <p:nvGraphicFramePr>
          <p:cNvPr id="21" name="Table 7">
            <a:extLst>
              <a:ext uri="{FF2B5EF4-FFF2-40B4-BE49-F238E27FC236}">
                <a16:creationId xmlns:a16="http://schemas.microsoft.com/office/drawing/2014/main" id="{A588EC4B-B646-4457-8F2A-05594B4A00B9}"/>
              </a:ext>
            </a:extLst>
          </p:cNvPr>
          <p:cNvGraphicFramePr>
            <a:graphicFrameLocks noGrp="1"/>
          </p:cNvGraphicFramePr>
          <p:nvPr>
            <p:extLst>
              <p:ext uri="{D42A27DB-BD31-4B8C-83A1-F6EECF244321}">
                <p14:modId xmlns:p14="http://schemas.microsoft.com/office/powerpoint/2010/main" val="3286579773"/>
              </p:ext>
            </p:extLst>
          </p:nvPr>
        </p:nvGraphicFramePr>
        <p:xfrm>
          <a:off x="2100976" y="1200861"/>
          <a:ext cx="8267699" cy="4572000"/>
        </p:xfrm>
        <a:graphic>
          <a:graphicData uri="http://schemas.openxmlformats.org/drawingml/2006/table">
            <a:tbl>
              <a:tblPr firstRow="1" bandRow="1">
                <a:tableStyleId>{F5AB1C69-6EDB-4FF4-983F-18BD219EF322}</a:tableStyleId>
              </a:tblPr>
              <a:tblGrid>
                <a:gridCol w="1584533">
                  <a:extLst>
                    <a:ext uri="{9D8B030D-6E8A-4147-A177-3AD203B41FA5}">
                      <a16:colId xmlns:a16="http://schemas.microsoft.com/office/drawing/2014/main" val="1728768937"/>
                    </a:ext>
                  </a:extLst>
                </a:gridCol>
                <a:gridCol w="1082467">
                  <a:extLst>
                    <a:ext uri="{9D8B030D-6E8A-4147-A177-3AD203B41FA5}">
                      <a16:colId xmlns:a16="http://schemas.microsoft.com/office/drawing/2014/main" val="1562084528"/>
                    </a:ext>
                  </a:extLst>
                </a:gridCol>
                <a:gridCol w="1143000">
                  <a:extLst>
                    <a:ext uri="{9D8B030D-6E8A-4147-A177-3AD203B41FA5}">
                      <a16:colId xmlns:a16="http://schemas.microsoft.com/office/drawing/2014/main" val="1445006565"/>
                    </a:ext>
                  </a:extLst>
                </a:gridCol>
                <a:gridCol w="1066800">
                  <a:extLst>
                    <a:ext uri="{9D8B030D-6E8A-4147-A177-3AD203B41FA5}">
                      <a16:colId xmlns:a16="http://schemas.microsoft.com/office/drawing/2014/main" val="4253766938"/>
                    </a:ext>
                  </a:extLst>
                </a:gridCol>
                <a:gridCol w="914400">
                  <a:extLst>
                    <a:ext uri="{9D8B030D-6E8A-4147-A177-3AD203B41FA5}">
                      <a16:colId xmlns:a16="http://schemas.microsoft.com/office/drawing/2014/main" val="56634706"/>
                    </a:ext>
                  </a:extLst>
                </a:gridCol>
                <a:gridCol w="838200">
                  <a:extLst>
                    <a:ext uri="{9D8B030D-6E8A-4147-A177-3AD203B41FA5}">
                      <a16:colId xmlns:a16="http://schemas.microsoft.com/office/drawing/2014/main" val="4087349968"/>
                    </a:ext>
                  </a:extLst>
                </a:gridCol>
                <a:gridCol w="1638299">
                  <a:extLst>
                    <a:ext uri="{9D8B030D-6E8A-4147-A177-3AD203B41FA5}">
                      <a16:colId xmlns:a16="http://schemas.microsoft.com/office/drawing/2014/main" val="2916387784"/>
                    </a:ext>
                  </a:extLst>
                </a:gridCol>
              </a:tblGrid>
              <a:tr h="370840">
                <a:tc>
                  <a:txBody>
                    <a:bodyPr/>
                    <a:lstStyle/>
                    <a:p>
                      <a:endParaRPr lang="en-US"/>
                    </a:p>
                  </a:txBody>
                  <a:tcPr/>
                </a:tc>
                <a:tc>
                  <a:txBody>
                    <a:bodyPr/>
                    <a:lstStyle/>
                    <a:p>
                      <a:pPr algn="ctr"/>
                      <a:r>
                        <a:rPr lang="en-US" sz="1600"/>
                        <a:t>Prenatal under 28 weeks</a:t>
                      </a:r>
                    </a:p>
                  </a:txBody>
                  <a:tcPr/>
                </a:tc>
                <a:tc>
                  <a:txBody>
                    <a:bodyPr/>
                    <a:lstStyle/>
                    <a:p>
                      <a:pPr algn="ctr"/>
                      <a:r>
                        <a:rPr lang="en-US" sz="1600"/>
                        <a:t>Prenatal</a:t>
                      </a:r>
                    </a:p>
                    <a:p>
                      <a:pPr algn="ctr"/>
                      <a:r>
                        <a:rPr lang="en-US" sz="1600"/>
                        <a:t>29 weeks to delivery</a:t>
                      </a:r>
                    </a:p>
                  </a:txBody>
                  <a:tcPr/>
                </a:tc>
                <a:tc>
                  <a:txBody>
                    <a:bodyPr/>
                    <a:lstStyle/>
                    <a:p>
                      <a:pPr algn="ctr"/>
                      <a:r>
                        <a:rPr lang="en-US" sz="1600"/>
                        <a:t>Up to 3 months</a:t>
                      </a:r>
                    </a:p>
                  </a:txBody>
                  <a:tcPr/>
                </a:tc>
                <a:tc>
                  <a:txBody>
                    <a:bodyPr/>
                    <a:lstStyle/>
                    <a:p>
                      <a:pPr algn="ctr"/>
                      <a:r>
                        <a:rPr lang="en-US" sz="1600"/>
                        <a:t>Up to 6 months</a:t>
                      </a:r>
                    </a:p>
                  </a:txBody>
                  <a:tcPr/>
                </a:tc>
                <a:tc>
                  <a:txBody>
                    <a:bodyPr/>
                    <a:lstStyle/>
                    <a:p>
                      <a:pPr algn="ctr"/>
                      <a:r>
                        <a:rPr lang="en-US" sz="1600"/>
                        <a:t>6 -24 months</a:t>
                      </a:r>
                    </a:p>
                  </a:txBody>
                  <a:tcPr/>
                </a:tc>
                <a:tc>
                  <a:txBody>
                    <a:bodyPr/>
                    <a:lstStyle/>
                    <a:p>
                      <a:pPr algn="ctr"/>
                      <a:r>
                        <a:rPr lang="en-US" sz="1600"/>
                        <a:t>Model Specific Notes</a:t>
                      </a:r>
                    </a:p>
                  </a:txBody>
                  <a:tcPr/>
                </a:tc>
                <a:extLst>
                  <a:ext uri="{0D108BD9-81ED-4DB2-BD59-A6C34878D82A}">
                    <a16:rowId xmlns:a16="http://schemas.microsoft.com/office/drawing/2014/main" val="2936476119"/>
                  </a:ext>
                </a:extLst>
              </a:tr>
              <a:tr h="370840">
                <a:tc>
                  <a:txBody>
                    <a:bodyPr/>
                    <a:lstStyle/>
                    <a:p>
                      <a:endParaRPr lang="en-US"/>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a:t>Only first-time moms; except in Dayton where pilot is occurring</a:t>
                      </a:r>
                    </a:p>
                  </a:txBody>
                  <a:tcPr/>
                </a:tc>
                <a:extLst>
                  <a:ext uri="{0D108BD9-81ED-4DB2-BD59-A6C34878D82A}">
                    <a16:rowId xmlns:a16="http://schemas.microsoft.com/office/drawing/2014/main" val="39259889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a:t>15% of families can have baby older than 3 months (alternate)</a:t>
                      </a:r>
                    </a:p>
                  </a:txBody>
                  <a:tcPr/>
                </a:tc>
                <a:extLst>
                  <a:ext uri="{0D108BD9-81ED-4DB2-BD59-A6C34878D82A}">
                    <a16:rowId xmlns:a16="http://schemas.microsoft.com/office/drawing/2014/main" val="146438588"/>
                  </a:ext>
                </a:extLst>
              </a:tr>
              <a:tr h="370840">
                <a:tc>
                  <a:txBody>
                    <a:bodyPr/>
                    <a:lstStyle/>
                    <a:p>
                      <a:endParaRPr lang="en-US"/>
                    </a:p>
                    <a:p>
                      <a:endParaRPr lang="en-US"/>
                    </a:p>
                    <a:p>
                      <a:endParaRPr lang="en-US"/>
                    </a:p>
                  </a:txBody>
                  <a:tcPr/>
                </a:tc>
                <a:tc>
                  <a:txBody>
                    <a:bodyPr/>
                    <a:lstStyle/>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a:t>Model allows for enrollment through 24 months; Ohio rules limits</a:t>
                      </a:r>
                    </a:p>
                  </a:txBody>
                  <a:tcPr/>
                </a:tc>
                <a:extLst>
                  <a:ext uri="{0D108BD9-81ED-4DB2-BD59-A6C34878D82A}">
                    <a16:rowId xmlns:a16="http://schemas.microsoft.com/office/drawing/2014/main" val="3660483004"/>
                  </a:ext>
                </a:extLst>
              </a:tr>
              <a:tr h="370840">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400"/>
                        <a:t>Enrollment during pregnancy only</a:t>
                      </a:r>
                    </a:p>
                  </a:txBody>
                  <a:tcPr/>
                </a:tc>
                <a:extLst>
                  <a:ext uri="{0D108BD9-81ED-4DB2-BD59-A6C34878D82A}">
                    <a16:rowId xmlns:a16="http://schemas.microsoft.com/office/drawing/2014/main" val="222930110"/>
                  </a:ext>
                </a:extLst>
              </a:tr>
            </a:tbl>
          </a:graphicData>
        </a:graphic>
      </p:graphicFrame>
      <p:pic>
        <p:nvPicPr>
          <p:cNvPr id="22" name="Picture 21">
            <a:extLst>
              <a:ext uri="{FF2B5EF4-FFF2-40B4-BE49-F238E27FC236}">
                <a16:creationId xmlns:a16="http://schemas.microsoft.com/office/drawing/2014/main" id="{518FB45F-AEF8-4450-AC03-3C4F48B86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26" y="2235675"/>
            <a:ext cx="1371600" cy="465908"/>
          </a:xfrm>
          <a:prstGeom prst="rect">
            <a:avLst/>
          </a:prstGeom>
        </p:spPr>
      </p:pic>
      <p:pic>
        <p:nvPicPr>
          <p:cNvPr id="23" name="Picture 22">
            <a:extLst>
              <a:ext uri="{FF2B5EF4-FFF2-40B4-BE49-F238E27FC236}">
                <a16:creationId xmlns:a16="http://schemas.microsoft.com/office/drawing/2014/main" id="{477AC5CC-50BD-4923-8395-4C81B5DE695E}"/>
              </a:ext>
            </a:extLst>
          </p:cNvPr>
          <p:cNvPicPr>
            <a:picLocks noChangeAspect="1"/>
          </p:cNvPicPr>
          <p:nvPr/>
        </p:nvPicPr>
        <p:blipFill>
          <a:blip r:embed="rId4"/>
          <a:stretch>
            <a:fillRect/>
          </a:stretch>
        </p:blipFill>
        <p:spPr>
          <a:xfrm>
            <a:off x="2220300" y="3243056"/>
            <a:ext cx="1359526" cy="371888"/>
          </a:xfrm>
          <a:prstGeom prst="rect">
            <a:avLst/>
          </a:prstGeom>
        </p:spPr>
      </p:pic>
      <p:pic>
        <p:nvPicPr>
          <p:cNvPr id="24" name="Picture 23">
            <a:extLst>
              <a:ext uri="{FF2B5EF4-FFF2-40B4-BE49-F238E27FC236}">
                <a16:creationId xmlns:a16="http://schemas.microsoft.com/office/drawing/2014/main" id="{92D3C331-A7C9-4957-9054-9BB9D00DC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205" y="4104357"/>
            <a:ext cx="1231641" cy="589545"/>
          </a:xfrm>
          <a:prstGeom prst="rect">
            <a:avLst/>
          </a:prstGeom>
        </p:spPr>
      </p:pic>
      <p:pic>
        <p:nvPicPr>
          <p:cNvPr id="25" name="Picture 24">
            <a:extLst>
              <a:ext uri="{FF2B5EF4-FFF2-40B4-BE49-F238E27FC236}">
                <a16:creationId xmlns:a16="http://schemas.microsoft.com/office/drawing/2014/main" id="{B844005E-3A43-4A79-A488-D1DC4EE1C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1065" y="4915862"/>
            <a:ext cx="905919" cy="856999"/>
          </a:xfrm>
          <a:prstGeom prst="rect">
            <a:avLst/>
          </a:prstGeom>
        </p:spPr>
      </p:pic>
      <p:sp>
        <p:nvSpPr>
          <p:cNvPr id="26" name="Arrow: Left-Right 25">
            <a:extLst>
              <a:ext uri="{FF2B5EF4-FFF2-40B4-BE49-F238E27FC236}">
                <a16:creationId xmlns:a16="http://schemas.microsoft.com/office/drawing/2014/main" id="{AC6E905C-AA85-4B5E-AED1-ED6C7591843E}"/>
              </a:ext>
            </a:extLst>
          </p:cNvPr>
          <p:cNvSpPr/>
          <p:nvPr/>
        </p:nvSpPr>
        <p:spPr>
          <a:xfrm>
            <a:off x="3828096" y="2330749"/>
            <a:ext cx="735746" cy="275760"/>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7" name="Arrow: Left-Right 26">
            <a:extLst>
              <a:ext uri="{FF2B5EF4-FFF2-40B4-BE49-F238E27FC236}">
                <a16:creationId xmlns:a16="http://schemas.microsoft.com/office/drawing/2014/main" id="{5A97BE05-13AE-46FE-927A-E982218EC0B8}"/>
              </a:ext>
            </a:extLst>
          </p:cNvPr>
          <p:cNvSpPr/>
          <p:nvPr/>
        </p:nvSpPr>
        <p:spPr>
          <a:xfrm>
            <a:off x="3828096" y="3311077"/>
            <a:ext cx="3034704"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8" name="Arrow: Left-Right 27">
            <a:extLst>
              <a:ext uri="{FF2B5EF4-FFF2-40B4-BE49-F238E27FC236}">
                <a16:creationId xmlns:a16="http://schemas.microsoft.com/office/drawing/2014/main" id="{8CC52CF8-D0FE-4DCC-B04D-2AF620D84277}"/>
              </a:ext>
            </a:extLst>
          </p:cNvPr>
          <p:cNvSpPr/>
          <p:nvPr/>
        </p:nvSpPr>
        <p:spPr>
          <a:xfrm>
            <a:off x="3812466" y="4219201"/>
            <a:ext cx="3854008"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9" name="Arrow: Left-Right 28">
            <a:extLst>
              <a:ext uri="{FF2B5EF4-FFF2-40B4-BE49-F238E27FC236}">
                <a16:creationId xmlns:a16="http://schemas.microsoft.com/office/drawing/2014/main" id="{7319F2CB-8399-4691-A219-5283FC16A998}"/>
              </a:ext>
            </a:extLst>
          </p:cNvPr>
          <p:cNvSpPr/>
          <p:nvPr/>
        </p:nvSpPr>
        <p:spPr>
          <a:xfrm>
            <a:off x="3812466" y="5168577"/>
            <a:ext cx="1872807"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7178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666E-2820-407F-BE83-9B74ABB4B4BF}"/>
              </a:ext>
            </a:extLst>
          </p:cNvPr>
          <p:cNvSpPr txBox="1">
            <a:spLocks/>
          </p:cNvSpPr>
          <p:nvPr/>
        </p:nvSpPr>
        <p:spPr>
          <a:xfrm>
            <a:off x="1926526" y="222270"/>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Expanded Eligibility</a:t>
            </a:r>
          </a:p>
        </p:txBody>
      </p:sp>
      <p:graphicFrame>
        <p:nvGraphicFramePr>
          <p:cNvPr id="21" name="Table 7">
            <a:extLst>
              <a:ext uri="{FF2B5EF4-FFF2-40B4-BE49-F238E27FC236}">
                <a16:creationId xmlns:a16="http://schemas.microsoft.com/office/drawing/2014/main" id="{A588EC4B-B646-4457-8F2A-05594B4A00B9}"/>
              </a:ext>
            </a:extLst>
          </p:cNvPr>
          <p:cNvGraphicFramePr>
            <a:graphicFrameLocks noGrp="1"/>
          </p:cNvGraphicFramePr>
          <p:nvPr>
            <p:extLst>
              <p:ext uri="{D42A27DB-BD31-4B8C-83A1-F6EECF244321}">
                <p14:modId xmlns:p14="http://schemas.microsoft.com/office/powerpoint/2010/main" val="2239791193"/>
              </p:ext>
            </p:extLst>
          </p:nvPr>
        </p:nvGraphicFramePr>
        <p:xfrm>
          <a:off x="2009802" y="1003374"/>
          <a:ext cx="8267699" cy="5029200"/>
        </p:xfrm>
        <a:graphic>
          <a:graphicData uri="http://schemas.openxmlformats.org/drawingml/2006/table">
            <a:tbl>
              <a:tblPr firstRow="1" bandRow="1">
                <a:tableStyleId>{F5AB1C69-6EDB-4FF4-983F-18BD219EF322}</a:tableStyleId>
              </a:tblPr>
              <a:tblGrid>
                <a:gridCol w="1584533">
                  <a:extLst>
                    <a:ext uri="{9D8B030D-6E8A-4147-A177-3AD203B41FA5}">
                      <a16:colId xmlns:a16="http://schemas.microsoft.com/office/drawing/2014/main" val="1728768937"/>
                    </a:ext>
                  </a:extLst>
                </a:gridCol>
                <a:gridCol w="1082467">
                  <a:extLst>
                    <a:ext uri="{9D8B030D-6E8A-4147-A177-3AD203B41FA5}">
                      <a16:colId xmlns:a16="http://schemas.microsoft.com/office/drawing/2014/main" val="1562084528"/>
                    </a:ext>
                  </a:extLst>
                </a:gridCol>
                <a:gridCol w="1143000">
                  <a:extLst>
                    <a:ext uri="{9D8B030D-6E8A-4147-A177-3AD203B41FA5}">
                      <a16:colId xmlns:a16="http://schemas.microsoft.com/office/drawing/2014/main" val="1445006565"/>
                    </a:ext>
                  </a:extLst>
                </a:gridCol>
                <a:gridCol w="1066800">
                  <a:extLst>
                    <a:ext uri="{9D8B030D-6E8A-4147-A177-3AD203B41FA5}">
                      <a16:colId xmlns:a16="http://schemas.microsoft.com/office/drawing/2014/main" val="4253766938"/>
                    </a:ext>
                  </a:extLst>
                </a:gridCol>
                <a:gridCol w="914400">
                  <a:extLst>
                    <a:ext uri="{9D8B030D-6E8A-4147-A177-3AD203B41FA5}">
                      <a16:colId xmlns:a16="http://schemas.microsoft.com/office/drawing/2014/main" val="56634706"/>
                    </a:ext>
                  </a:extLst>
                </a:gridCol>
                <a:gridCol w="838200">
                  <a:extLst>
                    <a:ext uri="{9D8B030D-6E8A-4147-A177-3AD203B41FA5}">
                      <a16:colId xmlns:a16="http://schemas.microsoft.com/office/drawing/2014/main" val="4087349968"/>
                    </a:ext>
                  </a:extLst>
                </a:gridCol>
                <a:gridCol w="1638299">
                  <a:extLst>
                    <a:ext uri="{9D8B030D-6E8A-4147-A177-3AD203B41FA5}">
                      <a16:colId xmlns:a16="http://schemas.microsoft.com/office/drawing/2014/main" val="2916387784"/>
                    </a:ext>
                  </a:extLst>
                </a:gridCol>
              </a:tblGrid>
              <a:tr h="370840">
                <a:tc>
                  <a:txBody>
                    <a:bodyPr/>
                    <a:lstStyle/>
                    <a:p>
                      <a:endParaRPr lang="en-US"/>
                    </a:p>
                  </a:txBody>
                  <a:tcPr/>
                </a:tc>
                <a:tc>
                  <a:txBody>
                    <a:bodyPr/>
                    <a:lstStyle/>
                    <a:p>
                      <a:pPr algn="ctr"/>
                      <a:r>
                        <a:rPr lang="en-US" sz="1600"/>
                        <a:t>Prenatal under 28 weeks</a:t>
                      </a:r>
                    </a:p>
                  </a:txBody>
                  <a:tcPr/>
                </a:tc>
                <a:tc>
                  <a:txBody>
                    <a:bodyPr/>
                    <a:lstStyle/>
                    <a:p>
                      <a:pPr algn="ctr"/>
                      <a:r>
                        <a:rPr lang="en-US" sz="1600"/>
                        <a:t>Prenatal</a:t>
                      </a:r>
                    </a:p>
                    <a:p>
                      <a:pPr algn="ctr"/>
                      <a:r>
                        <a:rPr lang="en-US" sz="1600"/>
                        <a:t>29 weeks to delivery</a:t>
                      </a:r>
                    </a:p>
                  </a:txBody>
                  <a:tcPr/>
                </a:tc>
                <a:tc>
                  <a:txBody>
                    <a:bodyPr/>
                    <a:lstStyle/>
                    <a:p>
                      <a:pPr algn="ctr"/>
                      <a:r>
                        <a:rPr lang="en-US" sz="1600"/>
                        <a:t>Up to 3 months</a:t>
                      </a:r>
                    </a:p>
                  </a:txBody>
                  <a:tcPr/>
                </a:tc>
                <a:tc>
                  <a:txBody>
                    <a:bodyPr/>
                    <a:lstStyle/>
                    <a:p>
                      <a:pPr algn="ctr"/>
                      <a:r>
                        <a:rPr lang="en-US" sz="1600"/>
                        <a:t>Up to 6 months</a:t>
                      </a:r>
                    </a:p>
                  </a:txBody>
                  <a:tcPr/>
                </a:tc>
                <a:tc>
                  <a:txBody>
                    <a:bodyPr/>
                    <a:lstStyle/>
                    <a:p>
                      <a:pPr algn="ctr"/>
                      <a:r>
                        <a:rPr lang="en-US" sz="1600"/>
                        <a:t>6 -24 months</a:t>
                      </a:r>
                    </a:p>
                  </a:txBody>
                  <a:tcPr/>
                </a:tc>
                <a:tc>
                  <a:txBody>
                    <a:bodyPr/>
                    <a:lstStyle/>
                    <a:p>
                      <a:pPr algn="ctr"/>
                      <a:r>
                        <a:rPr lang="en-US" sz="1600"/>
                        <a:t>Model Specific Notes</a:t>
                      </a:r>
                    </a:p>
                  </a:txBody>
                  <a:tcPr/>
                </a:tc>
                <a:extLst>
                  <a:ext uri="{0D108BD9-81ED-4DB2-BD59-A6C34878D82A}">
                    <a16:rowId xmlns:a16="http://schemas.microsoft.com/office/drawing/2014/main" val="2936476119"/>
                  </a:ext>
                </a:extLst>
              </a:tr>
              <a:tr h="370840">
                <a:tc>
                  <a:txBody>
                    <a:bodyPr/>
                    <a:lstStyle/>
                    <a:p>
                      <a:endParaRPr lang="en-US"/>
                    </a:p>
                  </a:txBody>
                  <a:tcPr/>
                </a:tc>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If provider agrees to participate, all moms </a:t>
                      </a:r>
                    </a:p>
                  </a:txBody>
                  <a:tcPr/>
                </a:tc>
                <a:extLst>
                  <a:ext uri="{0D108BD9-81ED-4DB2-BD59-A6C34878D82A}">
                    <a16:rowId xmlns:a16="http://schemas.microsoft.com/office/drawing/2014/main" val="392598893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If a provider applies for the CWP, families referred by children’s services up to 24 months</a:t>
                      </a:r>
                    </a:p>
                  </a:txBody>
                  <a:tcPr/>
                </a:tc>
                <a:extLst>
                  <a:ext uri="{0D108BD9-81ED-4DB2-BD59-A6C34878D82A}">
                    <a16:rowId xmlns:a16="http://schemas.microsoft.com/office/drawing/2014/main" val="146438588"/>
                  </a:ext>
                </a:extLst>
              </a:tr>
              <a:tr h="355148">
                <a:tc>
                  <a:txBody>
                    <a:bodyPr/>
                    <a:lstStyle/>
                    <a:p>
                      <a:endParaRPr lang="en-US"/>
                    </a:p>
                    <a:p>
                      <a:endParaRPr lang="en-US"/>
                    </a:p>
                    <a:p>
                      <a:endParaRPr lang="en-US"/>
                    </a:p>
                  </a:txBody>
                  <a:tcPr/>
                </a:tc>
                <a:tc>
                  <a:txBody>
                    <a:bodyPr/>
                    <a:lstStyle/>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Model allows for enrollment through 24 months; Ohio rules limit to 6 months; families referred by children’s services up to 24 months</a:t>
                      </a:r>
                    </a:p>
                  </a:txBody>
                  <a:tcPr/>
                </a:tc>
                <a:extLst>
                  <a:ext uri="{0D108BD9-81ED-4DB2-BD59-A6C34878D82A}">
                    <a16:rowId xmlns:a16="http://schemas.microsoft.com/office/drawing/2014/main" val="3660483004"/>
                  </a:ext>
                </a:extLst>
              </a:tr>
              <a:tr h="370840">
                <a:tc>
                  <a:txBody>
                    <a:bodyPr/>
                    <a:lstStyle/>
                    <a:p>
                      <a:endParaRPr lang="en-US"/>
                    </a:p>
                    <a:p>
                      <a:endParaRPr lang="en-US"/>
                    </a:p>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a:t>No changes are proposed to this model; Enrollment during pregnancy only</a:t>
                      </a:r>
                    </a:p>
                  </a:txBody>
                  <a:tcPr/>
                </a:tc>
                <a:extLst>
                  <a:ext uri="{0D108BD9-81ED-4DB2-BD59-A6C34878D82A}">
                    <a16:rowId xmlns:a16="http://schemas.microsoft.com/office/drawing/2014/main" val="222930110"/>
                  </a:ext>
                </a:extLst>
              </a:tr>
            </a:tbl>
          </a:graphicData>
        </a:graphic>
      </p:graphicFrame>
      <p:pic>
        <p:nvPicPr>
          <p:cNvPr id="22" name="Picture 21">
            <a:extLst>
              <a:ext uri="{FF2B5EF4-FFF2-40B4-BE49-F238E27FC236}">
                <a16:creationId xmlns:a16="http://schemas.microsoft.com/office/drawing/2014/main" id="{518FB45F-AEF8-4450-AC03-3C4F48B86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246" y="2042640"/>
            <a:ext cx="1371600" cy="465908"/>
          </a:xfrm>
          <a:prstGeom prst="rect">
            <a:avLst/>
          </a:prstGeom>
        </p:spPr>
      </p:pic>
      <p:pic>
        <p:nvPicPr>
          <p:cNvPr id="23" name="Picture 22">
            <a:extLst>
              <a:ext uri="{FF2B5EF4-FFF2-40B4-BE49-F238E27FC236}">
                <a16:creationId xmlns:a16="http://schemas.microsoft.com/office/drawing/2014/main" id="{477AC5CC-50BD-4923-8395-4C81B5DE695E}"/>
              </a:ext>
            </a:extLst>
          </p:cNvPr>
          <p:cNvPicPr>
            <a:picLocks noChangeAspect="1"/>
          </p:cNvPicPr>
          <p:nvPr/>
        </p:nvPicPr>
        <p:blipFill>
          <a:blip r:embed="rId4"/>
          <a:stretch>
            <a:fillRect/>
          </a:stretch>
        </p:blipFill>
        <p:spPr>
          <a:xfrm>
            <a:off x="2150320" y="3057112"/>
            <a:ext cx="1359526" cy="371888"/>
          </a:xfrm>
          <a:prstGeom prst="rect">
            <a:avLst/>
          </a:prstGeom>
        </p:spPr>
      </p:pic>
      <p:pic>
        <p:nvPicPr>
          <p:cNvPr id="24" name="Picture 23">
            <a:extLst>
              <a:ext uri="{FF2B5EF4-FFF2-40B4-BE49-F238E27FC236}">
                <a16:creationId xmlns:a16="http://schemas.microsoft.com/office/drawing/2014/main" id="{92D3C331-A7C9-4957-9054-9BB9D00DC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9357" y="4110904"/>
            <a:ext cx="1231641" cy="589545"/>
          </a:xfrm>
          <a:prstGeom prst="rect">
            <a:avLst/>
          </a:prstGeom>
        </p:spPr>
      </p:pic>
      <p:pic>
        <p:nvPicPr>
          <p:cNvPr id="25" name="Picture 24">
            <a:extLst>
              <a:ext uri="{FF2B5EF4-FFF2-40B4-BE49-F238E27FC236}">
                <a16:creationId xmlns:a16="http://schemas.microsoft.com/office/drawing/2014/main" id="{B844005E-3A43-4A79-A488-D1DC4EE1C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072" y="5168577"/>
            <a:ext cx="905919" cy="856999"/>
          </a:xfrm>
          <a:prstGeom prst="rect">
            <a:avLst/>
          </a:prstGeom>
        </p:spPr>
      </p:pic>
      <p:sp>
        <p:nvSpPr>
          <p:cNvPr id="26" name="Arrow: Left-Right 25">
            <a:extLst>
              <a:ext uri="{FF2B5EF4-FFF2-40B4-BE49-F238E27FC236}">
                <a16:creationId xmlns:a16="http://schemas.microsoft.com/office/drawing/2014/main" id="{AC6E905C-AA85-4B5E-AED1-ED6C7591843E}"/>
              </a:ext>
            </a:extLst>
          </p:cNvPr>
          <p:cNvSpPr/>
          <p:nvPr/>
        </p:nvSpPr>
        <p:spPr>
          <a:xfrm>
            <a:off x="3812466" y="1953427"/>
            <a:ext cx="735746" cy="326359"/>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7" name="Arrow: Left-Right 26">
            <a:extLst>
              <a:ext uri="{FF2B5EF4-FFF2-40B4-BE49-F238E27FC236}">
                <a16:creationId xmlns:a16="http://schemas.microsoft.com/office/drawing/2014/main" id="{5A97BE05-13AE-46FE-927A-E982218EC0B8}"/>
              </a:ext>
            </a:extLst>
          </p:cNvPr>
          <p:cNvSpPr/>
          <p:nvPr/>
        </p:nvSpPr>
        <p:spPr>
          <a:xfrm>
            <a:off x="3812466" y="2817888"/>
            <a:ext cx="3034704"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8" name="Arrow: Left-Right 27">
            <a:extLst>
              <a:ext uri="{FF2B5EF4-FFF2-40B4-BE49-F238E27FC236}">
                <a16:creationId xmlns:a16="http://schemas.microsoft.com/office/drawing/2014/main" id="{8CC52CF8-D0FE-4DCC-B04D-2AF620D84277}"/>
              </a:ext>
            </a:extLst>
          </p:cNvPr>
          <p:cNvSpPr/>
          <p:nvPr/>
        </p:nvSpPr>
        <p:spPr>
          <a:xfrm>
            <a:off x="3837537" y="3928567"/>
            <a:ext cx="3854008"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9" name="Arrow: Left-Right 28">
            <a:extLst>
              <a:ext uri="{FF2B5EF4-FFF2-40B4-BE49-F238E27FC236}">
                <a16:creationId xmlns:a16="http://schemas.microsoft.com/office/drawing/2014/main" id="{7319F2CB-8399-4691-A219-5283FC16A998}"/>
              </a:ext>
            </a:extLst>
          </p:cNvPr>
          <p:cNvSpPr/>
          <p:nvPr/>
        </p:nvSpPr>
        <p:spPr>
          <a:xfrm>
            <a:off x="3812465" y="5380768"/>
            <a:ext cx="1872807" cy="351568"/>
          </a:xfrm>
          <a:prstGeom prst="leftRightArrow">
            <a:avLst/>
          </a:prstGeom>
          <a:solidFill>
            <a:schemeClr val="accent3"/>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4" name="Arrow: Left-Right 13">
            <a:extLst>
              <a:ext uri="{FF2B5EF4-FFF2-40B4-BE49-F238E27FC236}">
                <a16:creationId xmlns:a16="http://schemas.microsoft.com/office/drawing/2014/main" id="{57AB086B-630D-45BF-996B-DFDC6F5C8665}"/>
              </a:ext>
            </a:extLst>
          </p:cNvPr>
          <p:cNvSpPr/>
          <p:nvPr/>
        </p:nvSpPr>
        <p:spPr>
          <a:xfrm>
            <a:off x="3764814" y="3242836"/>
            <a:ext cx="4662372" cy="351568"/>
          </a:xfrm>
          <a:prstGeom prst="leftRightArrow">
            <a:avLst/>
          </a:prstGeom>
          <a:solidFill>
            <a:schemeClr val="accent6">
              <a:lumMod val="50000"/>
              <a:lumOff val="50000"/>
            </a:schemeClr>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5" name="Arrow: Left-Right 14">
            <a:extLst>
              <a:ext uri="{FF2B5EF4-FFF2-40B4-BE49-F238E27FC236}">
                <a16:creationId xmlns:a16="http://schemas.microsoft.com/office/drawing/2014/main" id="{C7186564-7ECE-4A7B-A79F-7F369ECF36A6}"/>
              </a:ext>
            </a:extLst>
          </p:cNvPr>
          <p:cNvSpPr/>
          <p:nvPr/>
        </p:nvSpPr>
        <p:spPr>
          <a:xfrm>
            <a:off x="3812466" y="2326499"/>
            <a:ext cx="1841130" cy="351568"/>
          </a:xfrm>
          <a:prstGeom prst="leftRightArrow">
            <a:avLst/>
          </a:prstGeom>
          <a:solidFill>
            <a:schemeClr val="accent6">
              <a:lumMod val="50000"/>
              <a:lumOff val="50000"/>
            </a:schemeClr>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6" name="Arrow: Left-Right 15">
            <a:extLst>
              <a:ext uri="{FF2B5EF4-FFF2-40B4-BE49-F238E27FC236}">
                <a16:creationId xmlns:a16="http://schemas.microsoft.com/office/drawing/2014/main" id="{F829E7C3-3D8B-49D1-B97E-161EFB364A69}"/>
              </a:ext>
            </a:extLst>
          </p:cNvPr>
          <p:cNvSpPr/>
          <p:nvPr/>
        </p:nvSpPr>
        <p:spPr>
          <a:xfrm>
            <a:off x="3812465" y="4486398"/>
            <a:ext cx="4662372" cy="351568"/>
          </a:xfrm>
          <a:prstGeom prst="leftRightArrow">
            <a:avLst/>
          </a:prstGeom>
          <a:solidFill>
            <a:schemeClr val="accent6">
              <a:lumMod val="50000"/>
              <a:lumOff val="50000"/>
            </a:schemeClr>
          </a:solidFill>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8489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DF5B-AE4E-4EFE-B4AD-9A2F382DFFA4}"/>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Home Visiting Supports</a:t>
            </a:r>
          </a:p>
        </p:txBody>
      </p:sp>
      <p:pic>
        <p:nvPicPr>
          <p:cNvPr id="3" name="Picture 2">
            <a:extLst>
              <a:ext uri="{FF2B5EF4-FFF2-40B4-BE49-F238E27FC236}">
                <a16:creationId xmlns:a16="http://schemas.microsoft.com/office/drawing/2014/main" id="{0769A3CB-E9B3-46E4-9A58-46C15EAE8B0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143" r="6422" b="27139"/>
          <a:stretch/>
        </p:blipFill>
        <p:spPr>
          <a:xfrm>
            <a:off x="7306236" y="1559256"/>
            <a:ext cx="5091952" cy="4305698"/>
          </a:xfrm>
          <a:prstGeom prst="rect">
            <a:avLst/>
          </a:prstGeom>
        </p:spPr>
      </p:pic>
      <p:sp>
        <p:nvSpPr>
          <p:cNvPr id="4" name="TextBox 3">
            <a:extLst>
              <a:ext uri="{FF2B5EF4-FFF2-40B4-BE49-F238E27FC236}">
                <a16:creationId xmlns:a16="http://schemas.microsoft.com/office/drawing/2014/main" id="{6C87A178-8E2F-4E2A-84CD-5CF0ECCCBC0F}"/>
              </a:ext>
            </a:extLst>
          </p:cNvPr>
          <p:cNvSpPr txBox="1"/>
          <p:nvPr/>
        </p:nvSpPr>
        <p:spPr>
          <a:xfrm>
            <a:off x="138953" y="1119087"/>
            <a:ext cx="11914093" cy="5186035"/>
          </a:xfrm>
          <a:prstGeom prst="rect">
            <a:avLst/>
          </a:prstGeom>
          <a:noFill/>
        </p:spPr>
        <p:txBody>
          <a:bodyPr wrap="square" rtlCol="0">
            <a:spAutoFit/>
          </a:bodyPr>
          <a:lstStyle/>
          <a:p>
            <a:pPr>
              <a:spcBef>
                <a:spcPts val="450"/>
              </a:spcBef>
              <a:spcAft>
                <a:spcPts val="450"/>
              </a:spcAft>
            </a:pPr>
            <a:r>
              <a:rPr lang="en-US" sz="1600">
                <a:solidFill>
                  <a:prstClr val="black"/>
                </a:solidFill>
                <a:latin typeface="Calibri"/>
              </a:rPr>
              <a:t>Home Visiting raises the standards of care for Ohio’s families and their children by </a:t>
            </a:r>
            <a:r>
              <a:rPr lang="en-US" sz="1600">
                <a:solidFill>
                  <a:prstClr val="black"/>
                </a:solidFill>
              </a:rPr>
              <a:t>providing services are designed to help women achieve healthy pregnancies and births; ensure young children are healthy, developing to their full potential, and ready to start school; strengthen parenting practices and reduce child maltreatment; and support family self-sufficiency.</a:t>
            </a:r>
          </a:p>
          <a:p>
            <a:pPr>
              <a:spcBef>
                <a:spcPts val="450"/>
              </a:spcBef>
              <a:spcAft>
                <a:spcPts val="450"/>
              </a:spcAft>
            </a:pPr>
            <a:r>
              <a:rPr lang="en-US" sz="1600">
                <a:solidFill>
                  <a:prstClr val="black"/>
                </a:solidFill>
                <a:latin typeface="Calibri"/>
              </a:rPr>
              <a:t>This is done by:</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Ensure families are supported and served by trained, respectful, and culturally sensitive </a:t>
            </a:r>
            <a:br>
              <a:rPr lang="en-US" sz="1600">
                <a:solidFill>
                  <a:prstClr val="black"/>
                </a:solidFill>
                <a:latin typeface="Calibri"/>
              </a:rPr>
            </a:br>
            <a:r>
              <a:rPr lang="en-US" sz="1600">
                <a:solidFill>
                  <a:prstClr val="black"/>
                </a:solidFill>
                <a:latin typeface="Calibri"/>
              </a:rPr>
              <a:t>   home visitors or community health workers. </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Offer voluntary, confidential services in everyday environments for the family </a:t>
            </a:r>
            <a:br>
              <a:rPr lang="en-US" sz="1600">
                <a:solidFill>
                  <a:prstClr val="black"/>
                </a:solidFill>
                <a:latin typeface="Calibri"/>
              </a:rPr>
            </a:br>
            <a:r>
              <a:rPr lang="en-US" sz="1600">
                <a:solidFill>
                  <a:prstClr val="black"/>
                </a:solidFill>
                <a:latin typeface="Calibri"/>
              </a:rPr>
              <a:t>   based on their needs. </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Focus on improving health care and access for mothers, children and family members.</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a:t>
            </a:r>
            <a:r>
              <a:rPr lang="en-US" sz="1600">
                <a:solidFill>
                  <a:prstClr val="black"/>
                </a:solidFill>
              </a:rPr>
              <a:t>Conduct various and on-going assessments and screenings for caregivers and children. </a:t>
            </a:r>
            <a:endParaRPr lang="en-US" sz="1600">
              <a:solidFill>
                <a:prstClr val="black"/>
              </a:solidFill>
              <a:latin typeface="Calibri"/>
            </a:endParaRP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Monitor interactions and environment for child safety and risks for child abuse and neglect.</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Promote child development and school readiness using evidence-based curriculums.</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Provide families with linkages and referrals to needed, beneficial community supports.</a:t>
            </a:r>
          </a:p>
          <a:p>
            <a:pPr>
              <a:spcBef>
                <a:spcPts val="450"/>
              </a:spcBef>
              <a:spcAft>
                <a:spcPts val="450"/>
              </a:spcAft>
              <a:buClr>
                <a:schemeClr val="accent3">
                  <a:lumMod val="75000"/>
                </a:schemeClr>
              </a:buClr>
              <a:buFont typeface="Arial" panose="020B0604020202020204" pitchFamily="34" charset="0"/>
              <a:buChar char="•"/>
            </a:pPr>
            <a:r>
              <a:rPr lang="en-US" sz="1600">
                <a:solidFill>
                  <a:prstClr val="black"/>
                </a:solidFill>
                <a:latin typeface="Calibri"/>
              </a:rPr>
              <a:t> Assist in transitioning children and family to an educational setting or community programs.</a:t>
            </a:r>
            <a:br>
              <a:rPr lang="en-US" sz="1600">
                <a:solidFill>
                  <a:prstClr val="black"/>
                </a:solidFill>
                <a:latin typeface="Calibri"/>
              </a:rPr>
            </a:br>
            <a:br>
              <a:rPr lang="en-US" sz="1600">
                <a:solidFill>
                  <a:prstClr val="black"/>
                </a:solidFill>
                <a:latin typeface="Calibri"/>
              </a:rPr>
            </a:br>
            <a:endParaRPr lang="en-US" sz="1600">
              <a:solidFill>
                <a:prstClr val="black"/>
              </a:solidFill>
              <a:latin typeface="Calibri"/>
            </a:endParaRPr>
          </a:p>
        </p:txBody>
      </p:sp>
      <p:sp>
        <p:nvSpPr>
          <p:cNvPr id="5" name="Oval 4">
            <a:extLst>
              <a:ext uri="{FF2B5EF4-FFF2-40B4-BE49-F238E27FC236}">
                <a16:creationId xmlns:a16="http://schemas.microsoft.com/office/drawing/2014/main" id="{2E8187ED-907A-4E23-9E3B-F845FC187375}"/>
              </a:ext>
            </a:extLst>
          </p:cNvPr>
          <p:cNvSpPr/>
          <p:nvPr/>
        </p:nvSpPr>
        <p:spPr>
          <a:xfrm>
            <a:off x="9090837" y="3157869"/>
            <a:ext cx="361508" cy="372139"/>
          </a:xfrm>
          <a:prstGeom prst="ellipse">
            <a:avLst/>
          </a:prstGeom>
          <a:solidFill>
            <a:srgbClr val="7EC9EE"/>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7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DF5B-AE4E-4EFE-B4AD-9A2F382DFFA4}"/>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Home Visitor Responsibilities</a:t>
            </a:r>
          </a:p>
        </p:txBody>
      </p:sp>
      <p:sp>
        <p:nvSpPr>
          <p:cNvPr id="5" name="Content Placeholder 2">
            <a:extLst>
              <a:ext uri="{FF2B5EF4-FFF2-40B4-BE49-F238E27FC236}">
                <a16:creationId xmlns:a16="http://schemas.microsoft.com/office/drawing/2014/main" id="{38EDB5BF-BC3C-4FAE-AA20-6423CE448830}"/>
              </a:ext>
            </a:extLst>
          </p:cNvPr>
          <p:cNvSpPr txBox="1">
            <a:spLocks/>
          </p:cNvSpPr>
          <p:nvPr/>
        </p:nvSpPr>
        <p:spPr>
          <a:xfrm>
            <a:off x="343670" y="1619995"/>
            <a:ext cx="11781406"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t>Conduct health, developmental, environmental, and relationships screenings</a:t>
            </a:r>
          </a:p>
          <a:p>
            <a:pPr marL="457200" indent="-457200"/>
            <a:r>
              <a:rPr lang="en-US" sz="2400"/>
              <a:t>Deliver education and information about early childhood growth and development and positive parenting practices</a:t>
            </a:r>
          </a:p>
          <a:p>
            <a:pPr marL="457200" indent="-457200"/>
            <a:r>
              <a:rPr lang="en-US" sz="2400"/>
              <a:t>Facilitate enjoyable parent-child interactions</a:t>
            </a:r>
          </a:p>
          <a:p>
            <a:pPr marL="457200" indent="-457200"/>
            <a:r>
              <a:rPr lang="en-US" sz="2400"/>
              <a:t>Support parent-driven, family orientated, and self-sufficiency building goals plans</a:t>
            </a:r>
          </a:p>
          <a:p>
            <a:pPr marL="457200" indent="-457200"/>
            <a:r>
              <a:rPr lang="en-US" sz="2400"/>
              <a:t>Collaborate with the social service coordinators also working with the families</a:t>
            </a:r>
            <a:br>
              <a:rPr lang="en-US" sz="2400"/>
            </a:br>
            <a:r>
              <a:rPr lang="en-US" sz="2400"/>
              <a:t>(e.g., Early Intervention Service Coordinators, JFS caseworkers)</a:t>
            </a:r>
          </a:p>
          <a:p>
            <a:pPr marL="457200" indent="-457200"/>
            <a:r>
              <a:rPr lang="en-US" sz="2400"/>
              <a:t>Acknowledge and celebrate child and family successes</a:t>
            </a:r>
          </a:p>
          <a:p>
            <a:pPr marL="457200" indent="-457200"/>
            <a:r>
              <a:rPr lang="en-US" sz="2400"/>
              <a:t>Assist with transition planning for the children and family to the appropriate settings</a:t>
            </a:r>
            <a:br>
              <a:rPr lang="en-US" sz="2400"/>
            </a:br>
            <a:endParaRPr lang="en-US" sz="2400"/>
          </a:p>
        </p:txBody>
      </p:sp>
    </p:spTree>
    <p:extLst>
      <p:ext uri="{BB962C8B-B14F-4D97-AF65-F5344CB8AC3E}">
        <p14:creationId xmlns:p14="http://schemas.microsoft.com/office/powerpoint/2010/main" val="4243534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DF5B-AE4E-4EFE-B4AD-9A2F382DFFA4}"/>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Positive Outcomes</a:t>
            </a:r>
          </a:p>
        </p:txBody>
      </p:sp>
      <p:sp>
        <p:nvSpPr>
          <p:cNvPr id="5" name="Content Placeholder 2">
            <a:extLst>
              <a:ext uri="{FF2B5EF4-FFF2-40B4-BE49-F238E27FC236}">
                <a16:creationId xmlns:a16="http://schemas.microsoft.com/office/drawing/2014/main" id="{B227F5AC-CA37-4198-B1FE-9842D4EB880E}"/>
              </a:ext>
            </a:extLst>
          </p:cNvPr>
          <p:cNvSpPr txBox="1">
            <a:spLocks/>
          </p:cNvSpPr>
          <p:nvPr/>
        </p:nvSpPr>
        <p:spPr>
          <a:xfrm>
            <a:off x="354556" y="1445823"/>
            <a:ext cx="6634073"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Maternal Health</a:t>
            </a:r>
          </a:p>
          <a:p>
            <a:pPr marL="457200" indent="-457200"/>
            <a:r>
              <a:rPr lang="en-US" sz="3200"/>
              <a:t>Child Health</a:t>
            </a:r>
          </a:p>
          <a:p>
            <a:pPr marL="457200" indent="-457200"/>
            <a:r>
              <a:rPr lang="en-US" sz="3200"/>
              <a:t>School Readiness</a:t>
            </a:r>
          </a:p>
          <a:p>
            <a:pPr marL="457200" indent="-457200"/>
            <a:r>
              <a:rPr lang="en-US" sz="3200"/>
              <a:t>Improvement in Economic Self-Sufficiency</a:t>
            </a:r>
          </a:p>
          <a:p>
            <a:pPr marL="457200" indent="-457200"/>
            <a:r>
              <a:rPr lang="en-US" sz="3200"/>
              <a:t>Reduction in Juvenile Delinquiency, Family Violence and Crime</a:t>
            </a:r>
          </a:p>
          <a:p>
            <a:pPr marL="457200" indent="-457200"/>
            <a:r>
              <a:rPr lang="en-US" sz="3200"/>
              <a:t>Increase in Linkages and Referrals</a:t>
            </a:r>
          </a:p>
          <a:p>
            <a:pPr marL="0" indent="0">
              <a:buNone/>
            </a:pPr>
            <a:br>
              <a:rPr lang="en-US" sz="2400"/>
            </a:br>
            <a:endParaRPr lang="en-US" sz="2400"/>
          </a:p>
        </p:txBody>
      </p:sp>
      <p:pic>
        <p:nvPicPr>
          <p:cNvPr id="1026" name="Picture 2" descr="Image result for parent and infant picture">
            <a:extLst>
              <a:ext uri="{FF2B5EF4-FFF2-40B4-BE49-F238E27FC236}">
                <a16:creationId xmlns:a16="http://schemas.microsoft.com/office/drawing/2014/main" id="{0D47F142-1744-4A13-B8F6-B77246FF8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914" y="2056753"/>
            <a:ext cx="4075930" cy="2948256"/>
          </a:xfrm>
          <a:prstGeom prst="rect">
            <a:avLst/>
          </a:prstGeom>
          <a:noFill/>
          <a:ln w="15875">
            <a:solidFill>
              <a:srgbClr val="BCD63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324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693805" y="4427955"/>
            <a:ext cx="4687124"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Thank You</a:t>
            </a:r>
          </a:p>
        </p:txBody>
      </p:sp>
      <p:pic>
        <p:nvPicPr>
          <p:cNvPr id="1026" name="Picture 2" descr="5.5 k+ Free baby Images, Pictures, and Royalty-Free Stock Photos -  FreeImages.com">
            <a:extLst>
              <a:ext uri="{FF2B5EF4-FFF2-40B4-BE49-F238E27FC236}">
                <a16:creationId xmlns:a16="http://schemas.microsoft.com/office/drawing/2014/main" id="{9E85B9AE-8E01-4717-83EA-EE700FE1A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140" y="814745"/>
            <a:ext cx="6370848" cy="4239510"/>
          </a:xfrm>
          <a:prstGeom prst="rect">
            <a:avLst/>
          </a:prstGeom>
          <a:noFill/>
          <a:ln w="41275">
            <a:solidFill>
              <a:srgbClr val="BCD63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50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98521C-4B1B-48E2-8D3A-F87C1B7FD00B}"/>
              </a:ext>
            </a:extLst>
          </p:cNvPr>
          <p:cNvSpPr txBox="1"/>
          <p:nvPr/>
        </p:nvSpPr>
        <p:spPr>
          <a:xfrm>
            <a:off x="1417674" y="225589"/>
            <a:ext cx="9356651" cy="1323439"/>
          </a:xfrm>
          <a:prstGeom prst="rect">
            <a:avLst/>
          </a:prstGeom>
          <a:noFill/>
        </p:spPr>
        <p:txBody>
          <a:bodyPr wrap="square" rtlCol="0">
            <a:spAutoFit/>
          </a:bodyPr>
          <a:lstStyle/>
          <a:p>
            <a:pPr algn="ctr"/>
            <a:r>
              <a:rPr lang="en-US" sz="4000">
                <a:latin typeface="Segoe UI" panose="020B0502040204020203" pitchFamily="34" charset="0"/>
                <a:cs typeface="Segoe UI" panose="020B0502040204020203" pitchFamily="34" charset="0"/>
              </a:rPr>
              <a:t>Help Me Grow Overview for Public Children Services Agencies</a:t>
            </a:r>
          </a:p>
        </p:txBody>
      </p:sp>
      <p:pic>
        <p:nvPicPr>
          <p:cNvPr id="1026" name="Picture 2" descr="Poor children: How many kids live in poverty in each state in the US">
            <a:extLst>
              <a:ext uri="{FF2B5EF4-FFF2-40B4-BE49-F238E27FC236}">
                <a16:creationId xmlns:a16="http://schemas.microsoft.com/office/drawing/2014/main" id="{64383C27-0CA7-45F7-96C3-CE8426E4D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340" r="10140" b="12941"/>
          <a:stretch/>
        </p:blipFill>
        <p:spPr bwMode="auto">
          <a:xfrm>
            <a:off x="4534846" y="2424973"/>
            <a:ext cx="3122303" cy="26180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1254AE-0FE2-4443-82EC-418B6C5DF24F}"/>
              </a:ext>
            </a:extLst>
          </p:cNvPr>
          <p:cNvSpPr txBox="1"/>
          <p:nvPr/>
        </p:nvSpPr>
        <p:spPr>
          <a:xfrm>
            <a:off x="1417674" y="5413255"/>
            <a:ext cx="9867014" cy="923330"/>
          </a:xfrm>
          <a:prstGeom prst="rect">
            <a:avLst/>
          </a:prstGeom>
          <a:noFill/>
        </p:spPr>
        <p:txBody>
          <a:bodyPr wrap="square" rtlCol="0">
            <a:spAutoFit/>
          </a:bodyPr>
          <a:lstStyle/>
          <a:p>
            <a:r>
              <a:rPr lang="en-US"/>
              <a:t>Nathan DeDino, Part C Coordinator		Diane Fox, Early Intervention Program Manager</a:t>
            </a:r>
          </a:p>
          <a:p>
            <a:endParaRPr lang="en-US"/>
          </a:p>
          <a:p>
            <a:endParaRPr lang="en-US"/>
          </a:p>
        </p:txBody>
      </p:sp>
      <p:sp>
        <p:nvSpPr>
          <p:cNvPr id="15" name="TextBox 14">
            <a:extLst>
              <a:ext uri="{FF2B5EF4-FFF2-40B4-BE49-F238E27FC236}">
                <a16:creationId xmlns:a16="http://schemas.microsoft.com/office/drawing/2014/main" id="{FFDC2B34-0C57-420E-9DFB-D1EBE7FACAA8}"/>
              </a:ext>
            </a:extLst>
          </p:cNvPr>
          <p:cNvSpPr txBox="1"/>
          <p:nvPr/>
        </p:nvSpPr>
        <p:spPr>
          <a:xfrm>
            <a:off x="4984896" y="1593114"/>
            <a:ext cx="2378068" cy="461665"/>
          </a:xfrm>
          <a:prstGeom prst="rect">
            <a:avLst/>
          </a:prstGeom>
          <a:noFill/>
        </p:spPr>
        <p:txBody>
          <a:bodyPr wrap="square" lIns="91440" tIns="45720" rIns="91440" bIns="45720" anchor="t">
            <a:spAutoFit/>
          </a:bodyPr>
          <a:lstStyle/>
          <a:p>
            <a:r>
              <a:rPr lang="en-US" sz="2400">
                <a:latin typeface="Segoe UI"/>
                <a:cs typeface="Segoe UI"/>
              </a:rPr>
              <a:t>March 10, 2021 </a:t>
            </a:r>
            <a:endParaRPr lang="en-US" sz="2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6732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936957" y="350914"/>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Purpose</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sp>
        <p:nvSpPr>
          <p:cNvPr id="4" name="Content Placeholder 2">
            <a:extLst>
              <a:ext uri="{FF2B5EF4-FFF2-40B4-BE49-F238E27FC236}">
                <a16:creationId xmlns:a16="http://schemas.microsoft.com/office/drawing/2014/main" id="{F9F8C77A-1C50-4053-97F3-863CCBC168BC}"/>
              </a:ext>
            </a:extLst>
          </p:cNvPr>
          <p:cNvSpPr txBox="1">
            <a:spLocks/>
          </p:cNvSpPr>
          <p:nvPr/>
        </p:nvSpPr>
        <p:spPr>
          <a:xfrm>
            <a:off x="538979" y="1228137"/>
            <a:ext cx="11259444"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000"/>
              <a:t>Share changes to the HEA 8021 Form used by child welfare staff to facilitate referrals to Help Me Grow</a:t>
            </a:r>
          </a:p>
          <a:p>
            <a:pPr marL="457200" indent="-457200"/>
            <a:r>
              <a:rPr lang="en-US" sz="3000"/>
              <a:t>Provide an overview of the Help Me Grow System, including Resource and Referral, Early Intervention and Home Visiting</a:t>
            </a:r>
          </a:p>
          <a:p>
            <a:pPr marL="457200" indent="-457200"/>
            <a:r>
              <a:rPr lang="en-US" sz="3000"/>
              <a:t>Provide an overview of the Plan of Safe Care</a:t>
            </a:r>
          </a:p>
          <a:p>
            <a:pPr marL="457200" indent="-457200"/>
            <a:r>
              <a:rPr lang="en-US" sz="3000"/>
              <a:t>Facilitate collaborative relationships between local child welfare agencies and Help Me Grow Early Intervention and Home Visiting programs</a:t>
            </a:r>
          </a:p>
          <a:p>
            <a:pPr marL="457200" indent="-457200"/>
            <a:r>
              <a:rPr lang="en-US" sz="3000"/>
              <a:t>Share changes made to SACWIS to support the implementation of the revised HEA 8021</a:t>
            </a:r>
          </a:p>
          <a:p>
            <a:pPr marL="0" indent="0">
              <a:buNone/>
            </a:pPr>
            <a:endParaRPr lang="en-US"/>
          </a:p>
        </p:txBody>
      </p:sp>
    </p:spTree>
    <p:extLst>
      <p:ext uri="{BB962C8B-B14F-4D97-AF65-F5344CB8AC3E}">
        <p14:creationId xmlns:p14="http://schemas.microsoft.com/office/powerpoint/2010/main" val="220989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48B6F5-B828-4F84-820A-A346A000970E}"/>
              </a:ext>
            </a:extLst>
          </p:cNvPr>
          <p:cNvSpPr/>
          <p:nvPr/>
        </p:nvSpPr>
        <p:spPr>
          <a:xfrm>
            <a:off x="399163" y="1662451"/>
            <a:ext cx="3513617" cy="2179675"/>
          </a:xfrm>
          <a:prstGeom prst="rect">
            <a:avLst/>
          </a:prstGeom>
          <a:solidFill>
            <a:srgbClr val="252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95A23C-1092-4B0F-9CAB-37982C7A1C75}"/>
              </a:ext>
            </a:extLst>
          </p:cNvPr>
          <p:cNvSpPr txBox="1"/>
          <p:nvPr/>
        </p:nvSpPr>
        <p:spPr>
          <a:xfrm>
            <a:off x="569285" y="2105561"/>
            <a:ext cx="3343495" cy="1323439"/>
          </a:xfrm>
          <a:prstGeom prst="rect">
            <a:avLst/>
          </a:prstGeom>
          <a:noFill/>
        </p:spPr>
        <p:txBody>
          <a:bodyPr wrap="square" rtlCol="0">
            <a:spAutoFit/>
          </a:bodyPr>
          <a:lstStyle/>
          <a:p>
            <a:r>
              <a:rPr lang="en-US" sz="4000">
                <a:solidFill>
                  <a:schemeClr val="bg1"/>
                </a:solidFill>
                <a:latin typeface="Segoe UI" panose="020B0502040204020203" pitchFamily="34" charset="0"/>
                <a:cs typeface="Segoe UI" panose="020B0502040204020203" pitchFamily="34" charset="0"/>
              </a:rPr>
              <a:t>What is Early Intervention?</a:t>
            </a:r>
          </a:p>
        </p:txBody>
      </p:sp>
      <p:pic>
        <p:nvPicPr>
          <p:cNvPr id="4" name="Picture 3" descr="A picture containing person, floor, indoor&#10;&#10;Description automatically generated">
            <a:extLst>
              <a:ext uri="{FF2B5EF4-FFF2-40B4-BE49-F238E27FC236}">
                <a16:creationId xmlns:a16="http://schemas.microsoft.com/office/drawing/2014/main" id="{7A8A5A8C-9F83-4FE5-8D12-88A343495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991" y="388022"/>
            <a:ext cx="7092802" cy="4728535"/>
          </a:xfrm>
          <a:prstGeom prst="rect">
            <a:avLst/>
          </a:prstGeom>
        </p:spPr>
      </p:pic>
    </p:spTree>
    <p:extLst>
      <p:ext uri="{BB962C8B-B14F-4D97-AF65-F5344CB8AC3E}">
        <p14:creationId xmlns:p14="http://schemas.microsoft.com/office/powerpoint/2010/main" val="28889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CA176-9B46-42FC-94EF-98D3C239C2DC}"/>
              </a:ext>
            </a:extLst>
          </p:cNvPr>
          <p:cNvSpPr txBox="1"/>
          <p:nvPr/>
        </p:nvSpPr>
        <p:spPr>
          <a:xfrm>
            <a:off x="555267" y="2568613"/>
            <a:ext cx="5120613" cy="21010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a:solidFill>
                  <a:srgbClr val="000000"/>
                </a:solidFill>
                <a:latin typeface="Segoe UI" panose="020B0502040204020203" pitchFamily="34" charset="0"/>
                <a:ea typeface="+mj-ea"/>
                <a:cs typeface="Segoe UI" panose="020B0502040204020203" pitchFamily="34" charset="0"/>
              </a:rPr>
              <a:t>Who is eligible for Early Intervention?</a:t>
            </a:r>
          </a:p>
        </p:txBody>
      </p:sp>
      <p:pic>
        <p:nvPicPr>
          <p:cNvPr id="4098" name="Picture 2" descr="Down Syndrome Facts | National Down Syndrome Society">
            <a:extLst>
              <a:ext uri="{FF2B5EF4-FFF2-40B4-BE49-F238E27FC236}">
                <a16:creationId xmlns:a16="http://schemas.microsoft.com/office/drawing/2014/main" id="{65F98885-0A63-41CA-9CEB-6395EF638C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99" r="3" b="3"/>
          <a:stretch/>
        </p:blipFill>
        <p:spPr bwMode="auto">
          <a:xfrm>
            <a:off x="6893317" y="0"/>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1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FFB9DC-9224-4603-B615-FEE5D5AB36B3}"/>
              </a:ext>
            </a:extLst>
          </p:cNvPr>
          <p:cNvSpPr/>
          <p:nvPr/>
        </p:nvSpPr>
        <p:spPr>
          <a:xfrm>
            <a:off x="4665921" y="267241"/>
            <a:ext cx="2860158" cy="174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FCA176-9B46-42FC-94EF-98D3C239C2DC}"/>
              </a:ext>
            </a:extLst>
          </p:cNvPr>
          <p:cNvSpPr txBox="1"/>
          <p:nvPr/>
        </p:nvSpPr>
        <p:spPr>
          <a:xfrm>
            <a:off x="5141880" y="785168"/>
            <a:ext cx="7241628" cy="707886"/>
          </a:xfrm>
          <a:prstGeom prst="rect">
            <a:avLst/>
          </a:prstGeom>
          <a:noFill/>
        </p:spPr>
        <p:txBody>
          <a:bodyPr wrap="square" rtlCol="0">
            <a:spAutoFit/>
          </a:bodyPr>
          <a:lstStyle/>
          <a:p>
            <a:r>
              <a:rPr lang="en-US" sz="4000">
                <a:latin typeface="Segoe UI" panose="020B0502040204020203" pitchFamily="34" charset="0"/>
                <a:cs typeface="Segoe UI" panose="020B0502040204020203" pitchFamily="34" charset="0"/>
              </a:rPr>
              <a:t>Referral</a:t>
            </a:r>
          </a:p>
        </p:txBody>
      </p:sp>
      <p:pic>
        <p:nvPicPr>
          <p:cNvPr id="5" name="Content Placeholder 3">
            <a:extLst>
              <a:ext uri="{FF2B5EF4-FFF2-40B4-BE49-F238E27FC236}">
                <a16:creationId xmlns:a16="http://schemas.microsoft.com/office/drawing/2014/main" id="{32EB846A-3AA4-4596-AF53-F4AC4E5050F1}"/>
              </a:ext>
            </a:extLst>
          </p:cNvPr>
          <p:cNvPicPr>
            <a:picLocks noChangeAspect="1"/>
          </p:cNvPicPr>
          <p:nvPr/>
        </p:nvPicPr>
        <p:blipFill>
          <a:blip r:embed="rId3"/>
          <a:stretch>
            <a:fillRect/>
          </a:stretch>
        </p:blipFill>
        <p:spPr>
          <a:xfrm>
            <a:off x="1066800" y="2230227"/>
            <a:ext cx="10058400" cy="3773493"/>
          </a:xfrm>
          <a:prstGeom prst="rect">
            <a:avLst/>
          </a:prstGeom>
          <a:ln w="57150">
            <a:solidFill>
              <a:schemeClr val="accent3"/>
            </a:solidFill>
          </a:ln>
        </p:spPr>
      </p:pic>
    </p:spTree>
    <p:extLst>
      <p:ext uri="{BB962C8B-B14F-4D97-AF65-F5344CB8AC3E}">
        <p14:creationId xmlns:p14="http://schemas.microsoft.com/office/powerpoint/2010/main" val="425851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9A7808-CABA-4ABA-B7E7-EAC5C0A1E9D0}"/>
              </a:ext>
            </a:extLst>
          </p:cNvPr>
          <p:cNvPicPr>
            <a:picLocks noChangeAspect="1"/>
          </p:cNvPicPr>
          <p:nvPr/>
        </p:nvPicPr>
        <p:blipFill>
          <a:blip r:embed="rId3"/>
          <a:stretch>
            <a:fillRect/>
          </a:stretch>
        </p:blipFill>
        <p:spPr>
          <a:xfrm>
            <a:off x="4008474" y="1589499"/>
            <a:ext cx="7857461" cy="3418506"/>
          </a:xfrm>
          <a:prstGeom prst="rect">
            <a:avLst/>
          </a:prstGeom>
        </p:spPr>
      </p:pic>
      <p:sp>
        <p:nvSpPr>
          <p:cNvPr id="7" name="Arrow: Pentagon 6">
            <a:extLst>
              <a:ext uri="{FF2B5EF4-FFF2-40B4-BE49-F238E27FC236}">
                <a16:creationId xmlns:a16="http://schemas.microsoft.com/office/drawing/2014/main" id="{84B41845-7356-4006-9239-1022F0D2BB52}"/>
              </a:ext>
            </a:extLst>
          </p:cNvPr>
          <p:cNvSpPr/>
          <p:nvPr/>
        </p:nvSpPr>
        <p:spPr>
          <a:xfrm>
            <a:off x="170121" y="1467294"/>
            <a:ext cx="3646967" cy="36629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Segoe UI" panose="020B0502040204020203" pitchFamily="34" charset="0"/>
                <a:cs typeface="Segoe UI" panose="020B0502040204020203" pitchFamily="34" charset="0"/>
              </a:rPr>
              <a:t>Is EI voluntary?</a:t>
            </a:r>
          </a:p>
        </p:txBody>
      </p:sp>
    </p:spTree>
    <p:extLst>
      <p:ext uri="{BB962C8B-B14F-4D97-AF65-F5344CB8AC3E}">
        <p14:creationId xmlns:p14="http://schemas.microsoft.com/office/powerpoint/2010/main" val="350347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27D6F5A-8C52-45D4-80F1-0D9E5562F9F6}"/>
              </a:ext>
            </a:extLst>
          </p:cNvPr>
          <p:cNvGraphicFramePr/>
          <p:nvPr/>
        </p:nvGraphicFramePr>
        <p:xfrm>
          <a:off x="649941" y="1305301"/>
          <a:ext cx="10892117"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76C4BE4-4223-48BF-AA68-25C3D518854E}"/>
              </a:ext>
            </a:extLst>
          </p:cNvPr>
          <p:cNvSpPr txBox="1"/>
          <p:nvPr/>
        </p:nvSpPr>
        <p:spPr>
          <a:xfrm>
            <a:off x="1435082" y="807920"/>
            <a:ext cx="11068807" cy="707886"/>
          </a:xfrm>
          <a:prstGeom prst="rect">
            <a:avLst/>
          </a:prstGeom>
          <a:noFill/>
        </p:spPr>
        <p:txBody>
          <a:bodyPr wrap="square" rtlCol="0">
            <a:spAutoFit/>
          </a:bodyPr>
          <a:lstStyle/>
          <a:p>
            <a:r>
              <a:rPr lang="en-US" sz="4000">
                <a:latin typeface="Segoe UI" panose="020B0502040204020203" pitchFamily="34" charset="0"/>
                <a:cs typeface="Segoe UI" panose="020B0502040204020203" pitchFamily="34" charset="0"/>
              </a:rPr>
              <a:t>What happens after a referral is made?</a:t>
            </a:r>
          </a:p>
        </p:txBody>
      </p:sp>
    </p:spTree>
    <p:extLst>
      <p:ext uri="{BB962C8B-B14F-4D97-AF65-F5344CB8AC3E}">
        <p14:creationId xmlns:p14="http://schemas.microsoft.com/office/powerpoint/2010/main" val="2146877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95DCA-F5F4-4A02-81F5-772D4FE58AE4}"/>
              </a:ext>
            </a:extLst>
          </p:cNvPr>
          <p:cNvSpPr txBox="1"/>
          <p:nvPr/>
        </p:nvSpPr>
        <p:spPr>
          <a:xfrm>
            <a:off x="1786270" y="244549"/>
            <a:ext cx="9962707" cy="707886"/>
          </a:xfrm>
          <a:prstGeom prst="rect">
            <a:avLst/>
          </a:prstGeom>
          <a:noFill/>
        </p:spPr>
        <p:txBody>
          <a:bodyPr wrap="square" rtlCol="0">
            <a:spAutoFit/>
          </a:bodyPr>
          <a:lstStyle/>
          <a:p>
            <a:r>
              <a:rPr lang="en-US" sz="4000">
                <a:latin typeface="Segoe UI" panose="020B0502040204020203" pitchFamily="34" charset="0"/>
                <a:cs typeface="Segoe UI" panose="020B0502040204020203" pitchFamily="34" charset="0"/>
              </a:rPr>
              <a:t>The Individualized Family Service Plan</a:t>
            </a:r>
          </a:p>
        </p:txBody>
      </p:sp>
      <p:pic>
        <p:nvPicPr>
          <p:cNvPr id="4098" name="Picture 2" descr="When can my baby play with a dog? | BabyCenter">
            <a:extLst>
              <a:ext uri="{FF2B5EF4-FFF2-40B4-BE49-F238E27FC236}">
                <a16:creationId xmlns:a16="http://schemas.microsoft.com/office/drawing/2014/main" id="{8DAB3F98-C334-4CB6-B030-9602AA6CD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904" y="1585300"/>
            <a:ext cx="6082192" cy="456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64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F45716-D991-4327-9871-AA4CA019F7FD}"/>
              </a:ext>
            </a:extLst>
          </p:cNvPr>
          <p:cNvSpPr txBox="1"/>
          <p:nvPr/>
        </p:nvSpPr>
        <p:spPr>
          <a:xfrm>
            <a:off x="2266508" y="309787"/>
            <a:ext cx="8420986" cy="1138773"/>
          </a:xfrm>
          <a:prstGeom prst="rect">
            <a:avLst/>
          </a:prstGeom>
          <a:noFill/>
        </p:spPr>
        <p:txBody>
          <a:bodyPr wrap="square" rtlCol="0">
            <a:spAutoFit/>
          </a:bodyPr>
          <a:lstStyle/>
          <a:p>
            <a:pPr algn="ctr"/>
            <a:r>
              <a:rPr lang="en-US" sz="4000">
                <a:latin typeface="Segoe UI" panose="020B0502040204020203" pitchFamily="34" charset="0"/>
                <a:cs typeface="Segoe UI" panose="020B0502040204020203" pitchFamily="34" charset="0"/>
              </a:rPr>
              <a:t>Transition Plan</a:t>
            </a:r>
          </a:p>
          <a:p>
            <a:pPr algn="ctr"/>
            <a:r>
              <a:rPr lang="en-US" sz="2800">
                <a:latin typeface="Segoe UI" panose="020B0502040204020203" pitchFamily="34" charset="0"/>
                <a:cs typeface="Segoe UI" panose="020B0502040204020203" pitchFamily="34" charset="0"/>
              </a:rPr>
              <a:t>Nine months – 90 days before 3</a:t>
            </a:r>
            <a:r>
              <a:rPr lang="en-US" sz="2800" baseline="30000">
                <a:latin typeface="Segoe UI" panose="020B0502040204020203" pitchFamily="34" charset="0"/>
                <a:cs typeface="Segoe UI" panose="020B0502040204020203" pitchFamily="34" charset="0"/>
              </a:rPr>
              <a:t>rd</a:t>
            </a:r>
            <a:r>
              <a:rPr lang="en-US" sz="2800">
                <a:latin typeface="Segoe UI" panose="020B0502040204020203" pitchFamily="34" charset="0"/>
                <a:cs typeface="Segoe UI" panose="020B0502040204020203" pitchFamily="34" charset="0"/>
              </a:rPr>
              <a:t> birthday</a:t>
            </a:r>
          </a:p>
        </p:txBody>
      </p:sp>
      <p:sp>
        <p:nvSpPr>
          <p:cNvPr id="11" name="Rectangle: Rounded Corners 10">
            <a:extLst>
              <a:ext uri="{FF2B5EF4-FFF2-40B4-BE49-F238E27FC236}">
                <a16:creationId xmlns:a16="http://schemas.microsoft.com/office/drawing/2014/main" id="{13690DE4-C49E-4D39-AFF4-617989205628}"/>
              </a:ext>
            </a:extLst>
          </p:cNvPr>
          <p:cNvSpPr/>
          <p:nvPr/>
        </p:nvSpPr>
        <p:spPr>
          <a:xfrm>
            <a:off x="5153246" y="2249414"/>
            <a:ext cx="2137144"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Segoe UI" panose="020B0502040204020203" pitchFamily="34" charset="0"/>
                <a:cs typeface="Segoe UI" panose="020B0502040204020203" pitchFamily="34" charset="0"/>
              </a:rPr>
              <a:t>EI Service Coordinator</a:t>
            </a:r>
          </a:p>
        </p:txBody>
      </p:sp>
      <p:sp>
        <p:nvSpPr>
          <p:cNvPr id="13" name="Rectangle: Rounded Corners 12">
            <a:extLst>
              <a:ext uri="{FF2B5EF4-FFF2-40B4-BE49-F238E27FC236}">
                <a16:creationId xmlns:a16="http://schemas.microsoft.com/office/drawing/2014/main" id="{8D90CE27-5126-48C2-B1F5-FAD511FC8B16}"/>
              </a:ext>
            </a:extLst>
          </p:cNvPr>
          <p:cNvSpPr/>
          <p:nvPr/>
        </p:nvSpPr>
        <p:spPr>
          <a:xfrm>
            <a:off x="1952847" y="2514600"/>
            <a:ext cx="2137144" cy="1138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panose="020B0502040204020203" pitchFamily="34" charset="0"/>
                <a:cs typeface="Segoe UI" panose="020B0502040204020203" pitchFamily="34" charset="0"/>
              </a:rPr>
              <a:t>plan documented  on IFSP</a:t>
            </a:r>
          </a:p>
        </p:txBody>
      </p:sp>
      <p:sp>
        <p:nvSpPr>
          <p:cNvPr id="14" name="Rectangle: Rounded Corners 13">
            <a:extLst>
              <a:ext uri="{FF2B5EF4-FFF2-40B4-BE49-F238E27FC236}">
                <a16:creationId xmlns:a16="http://schemas.microsoft.com/office/drawing/2014/main" id="{5A8B4366-0971-44EA-95A4-289C59C3B2E5}"/>
              </a:ext>
            </a:extLst>
          </p:cNvPr>
          <p:cNvSpPr/>
          <p:nvPr/>
        </p:nvSpPr>
        <p:spPr>
          <a:xfrm>
            <a:off x="8651358" y="2514600"/>
            <a:ext cx="2137144" cy="1138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panose="020B0502040204020203" pitchFamily="34" charset="0"/>
                <a:cs typeface="Segoe UI" panose="020B0502040204020203" pitchFamily="34" charset="0"/>
              </a:rPr>
              <a:t>school district notified with parent consent </a:t>
            </a:r>
          </a:p>
        </p:txBody>
      </p:sp>
      <p:sp>
        <p:nvSpPr>
          <p:cNvPr id="15" name="Rectangle: Rounded Corners 14">
            <a:extLst>
              <a:ext uri="{FF2B5EF4-FFF2-40B4-BE49-F238E27FC236}">
                <a16:creationId xmlns:a16="http://schemas.microsoft.com/office/drawing/2014/main" id="{3E724544-BE45-410A-ADE7-0EE47DB992AC}"/>
              </a:ext>
            </a:extLst>
          </p:cNvPr>
          <p:cNvSpPr/>
          <p:nvPr/>
        </p:nvSpPr>
        <p:spPr>
          <a:xfrm>
            <a:off x="5218815" y="5071522"/>
            <a:ext cx="2137144" cy="1138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panose="020B0502040204020203" pitchFamily="34" charset="0"/>
                <a:cs typeface="Segoe UI" panose="020B0502040204020203" pitchFamily="34" charset="0"/>
              </a:rPr>
              <a:t>Transition planning conference</a:t>
            </a:r>
          </a:p>
        </p:txBody>
      </p:sp>
      <p:sp>
        <p:nvSpPr>
          <p:cNvPr id="12" name="Arrow: Right 11">
            <a:extLst>
              <a:ext uri="{FF2B5EF4-FFF2-40B4-BE49-F238E27FC236}">
                <a16:creationId xmlns:a16="http://schemas.microsoft.com/office/drawing/2014/main" id="{486B021B-16F6-46A8-81DF-BC9C71993F01}"/>
              </a:ext>
            </a:extLst>
          </p:cNvPr>
          <p:cNvSpPr/>
          <p:nvPr/>
        </p:nvSpPr>
        <p:spPr>
          <a:xfrm>
            <a:off x="4192772" y="2943122"/>
            <a:ext cx="836428" cy="32429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A8034E2F-81E2-4709-96BA-DCAF033CE0E4}"/>
              </a:ext>
            </a:extLst>
          </p:cNvPr>
          <p:cNvSpPr/>
          <p:nvPr/>
        </p:nvSpPr>
        <p:spPr>
          <a:xfrm>
            <a:off x="7531395" y="2918040"/>
            <a:ext cx="878958" cy="374456"/>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E4348269-79EC-471B-8EED-5D3F3CAEEA0C}"/>
              </a:ext>
            </a:extLst>
          </p:cNvPr>
          <p:cNvSpPr/>
          <p:nvPr/>
        </p:nvSpPr>
        <p:spPr>
          <a:xfrm>
            <a:off x="6097773" y="4200173"/>
            <a:ext cx="379228" cy="74939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3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F40B53-15B4-4812-820C-2331FA850FDD}"/>
              </a:ext>
            </a:extLst>
          </p:cNvPr>
          <p:cNvSpPr txBox="1"/>
          <p:nvPr/>
        </p:nvSpPr>
        <p:spPr>
          <a:xfrm>
            <a:off x="1807535" y="223284"/>
            <a:ext cx="8420986" cy="707886"/>
          </a:xfrm>
          <a:prstGeom prst="rect">
            <a:avLst/>
          </a:prstGeom>
          <a:noFill/>
        </p:spPr>
        <p:txBody>
          <a:bodyPr wrap="square" rtlCol="0">
            <a:spAutoFit/>
          </a:bodyPr>
          <a:lstStyle/>
          <a:p>
            <a:pPr algn="ctr"/>
            <a:r>
              <a:rPr lang="en-US" sz="4000">
                <a:latin typeface="Segoe UI" panose="020B0502040204020203" pitchFamily="34" charset="0"/>
                <a:cs typeface="Segoe UI" panose="020B0502040204020203" pitchFamily="34" charset="0"/>
              </a:rPr>
              <a:t>Exit</a:t>
            </a:r>
          </a:p>
        </p:txBody>
      </p:sp>
      <p:pic>
        <p:nvPicPr>
          <p:cNvPr id="6" name="Picture 2" descr="Pasadena Preschool | Pasadena Preschool Academy">
            <a:extLst>
              <a:ext uri="{FF2B5EF4-FFF2-40B4-BE49-F238E27FC236}">
                <a16:creationId xmlns:a16="http://schemas.microsoft.com/office/drawing/2014/main" id="{6BED29E1-4A8F-4C4A-82E8-FF810D630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910" y="1201479"/>
            <a:ext cx="7308650" cy="48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6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Braids for Kids: Black Girls Braided Hairstyle Ideas in February 2021">
            <a:extLst>
              <a:ext uri="{FF2B5EF4-FFF2-40B4-BE49-F238E27FC236}">
                <a16:creationId xmlns:a16="http://schemas.microsoft.com/office/drawing/2014/main" id="{AB804ECB-61B8-4D13-9866-F770E45DC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856" y="712382"/>
            <a:ext cx="5205325" cy="4513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6E0A07-9F69-4889-8200-6A01870C9042}"/>
              </a:ext>
            </a:extLst>
          </p:cNvPr>
          <p:cNvSpPr txBox="1"/>
          <p:nvPr/>
        </p:nvSpPr>
        <p:spPr>
          <a:xfrm>
            <a:off x="8328083" y="4702682"/>
            <a:ext cx="2456121" cy="523220"/>
          </a:xfrm>
          <a:prstGeom prst="rect">
            <a:avLst/>
          </a:prstGeom>
          <a:noFill/>
        </p:spPr>
        <p:txBody>
          <a:bodyPr wrap="square" rtlCol="0">
            <a:spAutoFit/>
          </a:bodyPr>
          <a:lstStyle/>
          <a:p>
            <a:r>
              <a:rPr lang="en-US" sz="2800">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474563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482CF2-82E4-472E-A440-2E415D0739F3}"/>
              </a:ext>
            </a:extLst>
          </p:cNvPr>
          <p:cNvSpPr txBox="1">
            <a:spLocks/>
          </p:cNvSpPr>
          <p:nvPr/>
        </p:nvSpPr>
        <p:spPr>
          <a:xfrm>
            <a:off x="1904303" y="83801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The Comprehensive Addiction and Recovery Act 2016 (CARA)</a:t>
            </a:r>
          </a:p>
        </p:txBody>
      </p:sp>
      <p:sp>
        <p:nvSpPr>
          <p:cNvPr id="4" name="TextBox 3">
            <a:extLst>
              <a:ext uri="{FF2B5EF4-FFF2-40B4-BE49-F238E27FC236}">
                <a16:creationId xmlns:a16="http://schemas.microsoft.com/office/drawing/2014/main" id="{3C096273-3A06-4503-A546-BFEC398662E8}"/>
              </a:ext>
            </a:extLst>
          </p:cNvPr>
          <p:cNvSpPr txBox="1"/>
          <p:nvPr/>
        </p:nvSpPr>
        <p:spPr>
          <a:xfrm>
            <a:off x="5999825" y="3644741"/>
            <a:ext cx="5943600" cy="892552"/>
          </a:xfrm>
          <a:prstGeom prst="rect">
            <a:avLst/>
          </a:prstGeom>
          <a:noFill/>
        </p:spPr>
        <p:txBody>
          <a:bodyPr wrap="square" rtlCol="0">
            <a:spAutoFit/>
          </a:bodyPr>
          <a:lstStyle/>
          <a:p>
            <a:pPr algn="ctr"/>
            <a:r>
              <a:rPr lang="en-US" sz="3200" b="1" i="1">
                <a:solidFill>
                  <a:srgbClr val="C00000"/>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Deanna Herold, MS</a:t>
            </a:r>
          </a:p>
          <a:p>
            <a:pPr algn="ctr"/>
            <a:r>
              <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            </a:t>
            </a:r>
            <a:r>
              <a:rPr lang="en-US" sz="2000" i="1">
                <a:ln w="0"/>
                <a:effectLst>
                  <a:outerShdw blurRad="38100" dist="19050" dir="2700000" algn="tl" rotWithShape="0">
                    <a:schemeClr val="dk1">
                      <a:alpha val="40000"/>
                    </a:schemeClr>
                  </a:outerShdw>
                </a:effectLst>
                <a:latin typeface="Century Schoolbook" panose="02040604050505020304" pitchFamily="18" charset="0"/>
                <a:ea typeface="Cambria Math" pitchFamily="18" charset="0"/>
              </a:rPr>
              <a:t>Deanna.Herold@jfs.ohio.gov</a:t>
            </a:r>
            <a:endPar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endParaRPr>
          </a:p>
        </p:txBody>
      </p:sp>
    </p:spTree>
    <p:extLst>
      <p:ext uri="{BB962C8B-B14F-4D97-AF65-F5344CB8AC3E}">
        <p14:creationId xmlns:p14="http://schemas.microsoft.com/office/powerpoint/2010/main" val="226196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936957" y="380424"/>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Introducing the HEA 8021</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sp>
        <p:nvSpPr>
          <p:cNvPr id="4" name="Content Placeholder 2">
            <a:extLst>
              <a:ext uri="{FF2B5EF4-FFF2-40B4-BE49-F238E27FC236}">
                <a16:creationId xmlns:a16="http://schemas.microsoft.com/office/drawing/2014/main" id="{42196EF7-E779-4EED-98DD-507B7D245DD8}"/>
              </a:ext>
            </a:extLst>
          </p:cNvPr>
          <p:cNvSpPr txBox="1">
            <a:spLocks/>
          </p:cNvSpPr>
          <p:nvPr/>
        </p:nvSpPr>
        <p:spPr>
          <a:xfrm>
            <a:off x="538979" y="1228137"/>
            <a:ext cx="11259444"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First introduced in July 2011 to create a streamlined way for families with children under 3 years of age to be referred to Help Me Grow from Children’s Services</a:t>
            </a:r>
          </a:p>
          <a:p>
            <a:pPr marL="457200" indent="-457200"/>
            <a:r>
              <a:rPr lang="en-US"/>
              <a:t>Intention of the form is to connect families to the following services:</a:t>
            </a:r>
          </a:p>
          <a:p>
            <a:pPr marL="914400" lvl="1" indent="-457200"/>
            <a:r>
              <a:rPr lang="en-US"/>
              <a:t>Early Intervention – to work with children with a diagnosed dely or concerns of a delay</a:t>
            </a:r>
          </a:p>
          <a:p>
            <a:pPr marL="914400" lvl="1" indent="-457200"/>
            <a:r>
              <a:rPr lang="en-US"/>
              <a:t>Home Visiting – to provide support to families, including parent education and connections to community resources</a:t>
            </a:r>
          </a:p>
          <a:p>
            <a:pPr marL="457200" indent="-457200"/>
            <a:r>
              <a:rPr lang="en-US"/>
              <a:t>Changes include streamlining information, removing unnecessary required fields, updating language to reflect current practice, rearranging information to allow for better flow</a:t>
            </a:r>
            <a:br>
              <a:rPr lang="en-US"/>
            </a:br>
            <a:endParaRPr lang="en-US"/>
          </a:p>
        </p:txBody>
      </p:sp>
    </p:spTree>
    <p:extLst>
      <p:ext uri="{BB962C8B-B14F-4D97-AF65-F5344CB8AC3E}">
        <p14:creationId xmlns:p14="http://schemas.microsoft.com/office/powerpoint/2010/main" val="348095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FB6946-9072-45F0-8462-15639B075235}"/>
              </a:ext>
            </a:extLst>
          </p:cNvPr>
          <p:cNvSpPr txBox="1">
            <a:spLocks/>
          </p:cNvSpPr>
          <p:nvPr/>
        </p:nvSpPr>
        <p:spPr>
          <a:xfrm>
            <a:off x="1926073" y="10640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CARA’s Impact</a:t>
            </a:r>
          </a:p>
          <a:p>
            <a:pPr algn="ctr"/>
            <a:r>
              <a:rPr lang="en-US" sz="3600" b="1">
                <a:latin typeface="Gotham" panose="020B0604020202020204" charset="0"/>
              </a:rPr>
              <a:t>Three Primary Systems </a:t>
            </a:r>
          </a:p>
        </p:txBody>
      </p:sp>
      <p:graphicFrame>
        <p:nvGraphicFramePr>
          <p:cNvPr id="4" name="Diagram 3">
            <a:extLst>
              <a:ext uri="{FF2B5EF4-FFF2-40B4-BE49-F238E27FC236}">
                <a16:creationId xmlns:a16="http://schemas.microsoft.com/office/drawing/2014/main" id="{6D48DAD2-A118-4496-AA17-57FA90947B72}"/>
              </a:ext>
            </a:extLst>
          </p:cNvPr>
          <p:cNvGraphicFramePr/>
          <p:nvPr>
            <p:extLst>
              <p:ext uri="{D42A27DB-BD31-4B8C-83A1-F6EECF244321}">
                <p14:modId xmlns:p14="http://schemas.microsoft.com/office/powerpoint/2010/main" val="1886161621"/>
              </p:ext>
            </p:extLst>
          </p:nvPr>
        </p:nvGraphicFramePr>
        <p:xfrm>
          <a:off x="8652601" y="1917700"/>
          <a:ext cx="3124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4C9A8A0C-9EEB-4B40-85D6-6AE468A96DB1}"/>
              </a:ext>
            </a:extLst>
          </p:cNvPr>
          <p:cNvSpPr txBox="1">
            <a:spLocks/>
          </p:cNvSpPr>
          <p:nvPr/>
        </p:nvSpPr>
        <p:spPr>
          <a:xfrm>
            <a:off x="408985" y="1422265"/>
            <a:ext cx="11227844"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Hospitals – specifically OBGYN, Labor and Delivery</a:t>
            </a:r>
          </a:p>
          <a:p>
            <a:pPr marL="457200" indent="-457200"/>
            <a:r>
              <a:rPr lang="en-US" sz="3200"/>
              <a:t>Community Providers</a:t>
            </a:r>
          </a:p>
          <a:p>
            <a:pPr marL="914400" lvl="1" indent="-457200"/>
            <a:r>
              <a:rPr lang="en-US" sz="2800"/>
              <a:t>Substance abuse treatment agencies</a:t>
            </a:r>
          </a:p>
          <a:p>
            <a:pPr marL="914400" lvl="1" indent="-457200"/>
            <a:r>
              <a:rPr lang="en-US" sz="2800"/>
              <a:t>Mental Health</a:t>
            </a:r>
          </a:p>
          <a:p>
            <a:pPr marL="914400" lvl="1" indent="-457200"/>
            <a:r>
              <a:rPr lang="en-US" sz="2800"/>
              <a:t>Medical (primary pediatricians, etc.)</a:t>
            </a:r>
          </a:p>
          <a:p>
            <a:pPr marL="914400" lvl="1" indent="-457200"/>
            <a:r>
              <a:rPr lang="en-US" sz="2800"/>
              <a:t>Early Intervention/Help Me Grow</a:t>
            </a:r>
          </a:p>
          <a:p>
            <a:pPr marL="457200" indent="-457200"/>
            <a:r>
              <a:rPr lang="en-US" sz="3200"/>
              <a:t>Child Welfare Agencies</a:t>
            </a:r>
          </a:p>
          <a:p>
            <a:pPr marL="0" indent="0">
              <a:buNone/>
            </a:pPr>
            <a:endParaRPr lang="en-US" sz="1100"/>
          </a:p>
          <a:p>
            <a:pPr marL="0" indent="0">
              <a:buNone/>
            </a:pPr>
            <a:r>
              <a:rPr lang="en-US" sz="3200"/>
              <a:t>Goal: System to work collaboratively to ensure the requirements of CARA are met and families are supported.</a:t>
            </a:r>
          </a:p>
          <a:p>
            <a:pPr marL="0" indent="0">
              <a:buNone/>
            </a:pPr>
            <a:br>
              <a:rPr lang="en-US" sz="2400"/>
            </a:br>
            <a:endParaRPr lang="en-US" sz="2400"/>
          </a:p>
        </p:txBody>
      </p:sp>
    </p:spTree>
    <p:extLst>
      <p:ext uri="{BB962C8B-B14F-4D97-AF65-F5344CB8AC3E}">
        <p14:creationId xmlns:p14="http://schemas.microsoft.com/office/powerpoint/2010/main" val="662600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FB6946-9072-45F0-8462-15639B075235}"/>
              </a:ext>
            </a:extLst>
          </p:cNvPr>
          <p:cNvSpPr txBox="1">
            <a:spLocks/>
          </p:cNvSpPr>
          <p:nvPr/>
        </p:nvSpPr>
        <p:spPr>
          <a:xfrm>
            <a:off x="1926073" y="10640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What is a Plan of Safe Care?</a:t>
            </a:r>
          </a:p>
        </p:txBody>
      </p:sp>
      <p:sp>
        <p:nvSpPr>
          <p:cNvPr id="6" name="Content Placeholder 2">
            <a:extLst>
              <a:ext uri="{FF2B5EF4-FFF2-40B4-BE49-F238E27FC236}">
                <a16:creationId xmlns:a16="http://schemas.microsoft.com/office/drawing/2014/main" id="{4C9A8A0C-9EEB-4B40-85D6-6AE468A96DB1}"/>
              </a:ext>
            </a:extLst>
          </p:cNvPr>
          <p:cNvSpPr txBox="1">
            <a:spLocks/>
          </p:cNvSpPr>
          <p:nvPr/>
        </p:nvSpPr>
        <p:spPr>
          <a:xfrm>
            <a:off x="482078" y="871849"/>
            <a:ext cx="11227844"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Federally required – signed into law on July 22, 2016</a:t>
            </a:r>
          </a:p>
          <a:p>
            <a:pPr marL="457200" indent="-457200"/>
            <a:r>
              <a:rPr lang="en-US"/>
              <a:t>Describes the services and supports needed to comprehensively address the needs of infants prenatally exposed to the misuse of substances (both legal and illegal) and their families.</a:t>
            </a:r>
          </a:p>
          <a:p>
            <a:pPr marL="914400" lvl="1" indent="-457200"/>
            <a:r>
              <a:rPr lang="en-US"/>
              <a:t>Identification of </a:t>
            </a:r>
            <a:r>
              <a:rPr lang="en-US" b="1"/>
              <a:t>ALL </a:t>
            </a:r>
            <a:r>
              <a:rPr lang="en-US"/>
              <a:t>family members and caregivers health care needs</a:t>
            </a:r>
          </a:p>
          <a:p>
            <a:pPr marL="914400" lvl="1" indent="-457200"/>
            <a:r>
              <a:rPr lang="en-US"/>
              <a:t>Substance use disorder treatment services</a:t>
            </a:r>
          </a:p>
          <a:p>
            <a:pPr marL="914400" lvl="1" indent="-457200"/>
            <a:r>
              <a:rPr lang="en-US"/>
              <a:t>Developmental intervention for the baby</a:t>
            </a:r>
          </a:p>
          <a:p>
            <a:pPr marL="914400" lvl="1" indent="-457200"/>
            <a:r>
              <a:rPr lang="en-US"/>
              <a:t>Services and supports needed to promote </a:t>
            </a:r>
            <a:r>
              <a:rPr lang="en-US" b="1"/>
              <a:t>family</a:t>
            </a:r>
            <a:r>
              <a:rPr lang="en-US"/>
              <a:t> stability</a:t>
            </a:r>
          </a:p>
          <a:p>
            <a:pPr marL="457200" indent="-457200"/>
            <a:r>
              <a:rPr lang="en-US"/>
              <a:t>Incorporates all treatment plans developed by the multidisciplinary professionals serving the family.</a:t>
            </a:r>
          </a:p>
          <a:p>
            <a:pPr marL="457200" indent="-457200"/>
            <a:r>
              <a:rPr lang="en-US"/>
              <a:t>Developed with the parents and service providers</a:t>
            </a:r>
          </a:p>
          <a:p>
            <a:pPr marL="457200" indent="-457200"/>
            <a:r>
              <a:rPr lang="en-US" b="1"/>
              <a:t>May or may not require involvement of child welfare agencies</a:t>
            </a:r>
          </a:p>
          <a:p>
            <a:pPr marL="0" indent="0">
              <a:buNone/>
            </a:pPr>
            <a:br>
              <a:rPr lang="en-US" sz="2400"/>
            </a:br>
            <a:endParaRPr lang="en-US" sz="2400"/>
          </a:p>
        </p:txBody>
      </p:sp>
    </p:spTree>
    <p:extLst>
      <p:ext uri="{BB962C8B-B14F-4D97-AF65-F5344CB8AC3E}">
        <p14:creationId xmlns:p14="http://schemas.microsoft.com/office/powerpoint/2010/main" val="161670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915187" y="204373"/>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CAPTA</a:t>
            </a:r>
            <a:endParaRPr lang="en-US" sz="3600" b="1">
              <a:latin typeface="Gotham" panose="020B0604020202020204" charset="0"/>
            </a:endParaRPr>
          </a:p>
        </p:txBody>
      </p:sp>
      <p:pic>
        <p:nvPicPr>
          <p:cNvPr id="4" name="Picture 3">
            <a:extLst>
              <a:ext uri="{FF2B5EF4-FFF2-40B4-BE49-F238E27FC236}">
                <a16:creationId xmlns:a16="http://schemas.microsoft.com/office/drawing/2014/main" id="{BF34CBF7-6418-4A5C-A683-2504B34964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66514" y="1556658"/>
            <a:ext cx="2438400" cy="1676400"/>
          </a:xfrm>
          <a:prstGeom prst="rect">
            <a:avLst/>
          </a:prstGeom>
        </p:spPr>
      </p:pic>
      <p:sp>
        <p:nvSpPr>
          <p:cNvPr id="5" name="Rectangle 4">
            <a:extLst>
              <a:ext uri="{FF2B5EF4-FFF2-40B4-BE49-F238E27FC236}">
                <a16:creationId xmlns:a16="http://schemas.microsoft.com/office/drawing/2014/main" id="{3F76FD92-E76E-4A02-95AB-D70FD403D79E}"/>
              </a:ext>
            </a:extLst>
          </p:cNvPr>
          <p:cNvSpPr/>
          <p:nvPr/>
        </p:nvSpPr>
        <p:spPr>
          <a:xfrm>
            <a:off x="424544" y="1042536"/>
            <a:ext cx="10635342" cy="5293757"/>
          </a:xfrm>
          <a:prstGeom prst="rect">
            <a:avLst/>
          </a:prstGeom>
        </p:spPr>
        <p:txBody>
          <a:bodyPr wrap="square">
            <a:spAutoFit/>
          </a:bodyPr>
          <a:lstStyle/>
          <a:p>
            <a:r>
              <a:rPr lang="en-US" sz="2000">
                <a:latin typeface="Calibri" panose="020F0502020204030204" pitchFamily="34" charset="0"/>
                <a:cs typeface="Calibri" panose="020F0502020204030204" pitchFamily="34" charset="0"/>
              </a:rPr>
              <a:t>CARA amended the Child Abuse Prevention and Treatment Act (CAPTA).  </a:t>
            </a:r>
          </a:p>
          <a:p>
            <a:pPr marL="742950" lvl="1" indent="-285750">
              <a:buFont typeface="Arial" panose="020B0604020202020204" pitchFamily="34" charset="0"/>
              <a:buChar char="•"/>
            </a:pPr>
            <a:r>
              <a:rPr lang="en-US" sz="2000">
                <a:latin typeface="Calibri" panose="020F0502020204030204" pitchFamily="34" charset="0"/>
                <a:cs typeface="Calibri" panose="020F0502020204030204" pitchFamily="34" charset="0"/>
              </a:rPr>
              <a:t>Requires a plan of safe care to be in place at the time of discharge from the hospital for the following:</a:t>
            </a:r>
          </a:p>
          <a:p>
            <a:pPr marL="1200150" lvl="2" indent="-285750">
              <a:buFont typeface="Arial" panose="020B0604020202020204" pitchFamily="34" charset="0"/>
              <a:buChar char="•"/>
            </a:pPr>
            <a:r>
              <a:rPr lang="en-US" sz="2000">
                <a:latin typeface="Calibri" panose="020F0502020204030204" pitchFamily="34" charset="0"/>
                <a:cs typeface="Calibri" panose="020F0502020204030204" pitchFamily="34" charset="0"/>
              </a:rPr>
              <a:t>Infants 12 months and younger if:</a:t>
            </a:r>
          </a:p>
          <a:p>
            <a:pPr marL="1657350" lvl="3" indent="-285750">
              <a:buFont typeface="Arial" panose="020B0604020202020204" pitchFamily="34" charset="0"/>
              <a:buChar char="•"/>
            </a:pPr>
            <a:r>
              <a:rPr lang="en-US" sz="2000">
                <a:latin typeface="Calibri" panose="020F0502020204030204" pitchFamily="34" charset="0"/>
                <a:cs typeface="Calibri" panose="020F0502020204030204" pitchFamily="34" charset="0"/>
              </a:rPr>
              <a:t>Prenatally exposed to the misuse of substances</a:t>
            </a:r>
          </a:p>
          <a:p>
            <a:pPr marL="1657350" lvl="3" indent="-285750">
              <a:buFont typeface="Arial" panose="020B0604020202020204" pitchFamily="34" charset="0"/>
              <a:buChar char="•"/>
            </a:pPr>
            <a:r>
              <a:rPr lang="en-US" sz="2000">
                <a:latin typeface="Calibri" panose="020F0502020204030204" pitchFamily="34" charset="0"/>
                <a:cs typeface="Calibri" panose="020F0502020204030204" pitchFamily="34" charset="0"/>
              </a:rPr>
              <a:t>Demonstrating symptoms of withdrawal</a:t>
            </a:r>
          </a:p>
          <a:p>
            <a:pPr marL="1657350" lvl="3" indent="-285750">
              <a:buFont typeface="Arial" panose="020B0604020202020204" pitchFamily="34" charset="0"/>
              <a:buChar char="•"/>
            </a:pPr>
            <a:r>
              <a:rPr lang="en-US" sz="2000">
                <a:latin typeface="Calibri" panose="020F0502020204030204" pitchFamily="34" charset="0"/>
                <a:cs typeface="Calibri" panose="020F0502020204030204" pitchFamily="34" charset="0"/>
              </a:rPr>
              <a:t>Diagnosed with Fetal Alcohol Spectrum (FAS)</a:t>
            </a:r>
          </a:p>
          <a:p>
            <a:pPr marL="1657350" lvl="3" indent="-285750">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lvl="1"/>
            <a:r>
              <a:rPr lang="en-US" sz="2000">
                <a:latin typeface="Calibri" panose="020F0502020204030204" pitchFamily="34" charset="0"/>
                <a:cs typeface="Calibri" panose="020F0502020204030204" pitchFamily="34" charset="0"/>
              </a:rPr>
              <a:t>In addition, CAPTA requires child welfare agencies to document the existence of the Plan of Safe Care.</a:t>
            </a:r>
          </a:p>
          <a:p>
            <a:pPr marL="731520" lvl="2" indent="0">
              <a:buNone/>
            </a:pPr>
            <a:endParaRPr lang="en-US">
              <a:latin typeface="Calibri" panose="020F0502020204030204" pitchFamily="34" charset="0"/>
              <a:cs typeface="Calibri" panose="020F0502020204030204" pitchFamily="34" charset="0"/>
            </a:endParaRPr>
          </a:p>
          <a:p>
            <a:pPr lvl="1" algn="just"/>
            <a:r>
              <a:rPr lang="en-US" sz="2000" u="sng">
                <a:latin typeface="Calibri" panose="020F0502020204030204" pitchFamily="34" charset="0"/>
                <a:cs typeface="Calibri" panose="020F0502020204030204" pitchFamily="34" charset="0"/>
              </a:rPr>
              <a:t>Community Concern</a:t>
            </a:r>
            <a:r>
              <a:rPr lang="en-US" sz="2000">
                <a:latin typeface="Calibri" panose="020F0502020204030204" pitchFamily="34" charset="0"/>
                <a:cs typeface="Calibri" panose="020F0502020204030204" pitchFamily="34" charset="0"/>
              </a:rPr>
              <a:t>:</a:t>
            </a:r>
          </a:p>
          <a:p>
            <a:pPr lvl="1" algn="just"/>
            <a:r>
              <a:rPr lang="en-US" sz="2000">
                <a:latin typeface="Calibri" panose="020F0502020204030204" pitchFamily="34" charset="0"/>
                <a:cs typeface="Calibri" panose="020F0502020204030204" pitchFamily="34" charset="0"/>
              </a:rPr>
              <a:t>CAPTA requires child welfare agencies to document the existence or lack of existence of the Plan of Safe Care.  This does not necessarily mean child welfare remains involved past the referral point, as families with an adequate Plan of Safe Care will be screened out, with no services provided by child welfare.  </a:t>
            </a:r>
            <a:r>
              <a:rPr lang="en-US" sz="2000" b="1">
                <a:solidFill>
                  <a:srgbClr val="C00000"/>
                </a:solidFill>
                <a:latin typeface="Calibri" panose="020F0502020204030204" pitchFamily="34" charset="0"/>
                <a:cs typeface="Calibri" panose="020F0502020204030204" pitchFamily="34" charset="0"/>
              </a:rPr>
              <a:t>Monitoring of the Plan of Safe Care becomes the service providers responsibility.</a:t>
            </a:r>
          </a:p>
        </p:txBody>
      </p:sp>
    </p:spTree>
    <p:extLst>
      <p:ext uri="{BB962C8B-B14F-4D97-AF65-F5344CB8AC3E}">
        <p14:creationId xmlns:p14="http://schemas.microsoft.com/office/powerpoint/2010/main" val="2198285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915186" y="411201"/>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CARA’s Impact on Child Welfare</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1088535" y="1511137"/>
            <a:ext cx="10269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The state is required to apply policies and procedures to address infants affected by all substance abuse – not just illegal as was the requirement prior to the change.</a:t>
            </a:r>
          </a:p>
          <a:p>
            <a:pPr marL="0" indent="0">
              <a:buNone/>
            </a:pPr>
            <a:endParaRPr lang="en-US"/>
          </a:p>
          <a:p>
            <a:pPr marL="914400" lvl="1" indent="-457200"/>
            <a:r>
              <a:rPr lang="en-US" sz="2800"/>
              <a:t>The rules have been updated to include CARA requirements – Ohio Administrative Code 5101:2-36 Screening and Investigation</a:t>
            </a:r>
          </a:p>
          <a:p>
            <a:pPr marL="0" indent="0">
              <a:buNone/>
            </a:pPr>
            <a:br>
              <a:rPr lang="en-US" sz="2400"/>
            </a:br>
            <a:endParaRPr lang="en-US" sz="2400"/>
          </a:p>
        </p:txBody>
      </p:sp>
    </p:spTree>
    <p:extLst>
      <p:ext uri="{BB962C8B-B14F-4D97-AF65-F5344CB8AC3E}">
        <p14:creationId xmlns:p14="http://schemas.microsoft.com/office/powerpoint/2010/main" val="146587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915187" y="204373"/>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CARA’s Impact on Child Welfare</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354556" y="1445823"/>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Additional Requirements are to:</a:t>
            </a:r>
          </a:p>
          <a:p>
            <a:pPr marL="914400" lvl="1" indent="-457200"/>
            <a:r>
              <a:rPr lang="en-US" sz="2800"/>
              <a:t>Ensure the safety and well-being upon release from the care of health care providers (hospitals, clinics, maternal wards, etc.)</a:t>
            </a:r>
          </a:p>
          <a:p>
            <a:pPr marL="914400" lvl="1" indent="-457200"/>
            <a:r>
              <a:rPr lang="en-US" sz="2800"/>
              <a:t>Address the health and substance use disorder treatment needs of the infant and affected family and caregiver.</a:t>
            </a:r>
          </a:p>
          <a:p>
            <a:pPr marL="914400" lvl="1" indent="-457200"/>
            <a:r>
              <a:rPr lang="en-US" sz="2800"/>
              <a:t>Monitor plans to determine whether and how local entities are making referrals and delivering appropriate services to the infant and the family or caregiver.</a:t>
            </a:r>
          </a:p>
          <a:p>
            <a:pPr marL="914400" lvl="1" indent="-457200"/>
            <a:r>
              <a:rPr lang="en-US" sz="2800"/>
              <a:t>Develop the Plan of Safe Care for any infant affected by all substance abuse (illegal and legal).</a:t>
            </a:r>
          </a:p>
          <a:p>
            <a:pPr marL="0" indent="0">
              <a:buNone/>
            </a:pPr>
            <a:br>
              <a:rPr lang="en-US" sz="2400"/>
            </a:br>
            <a:endParaRPr lang="en-US" sz="2400"/>
          </a:p>
        </p:txBody>
      </p:sp>
    </p:spTree>
    <p:extLst>
      <p:ext uri="{BB962C8B-B14F-4D97-AF65-F5344CB8AC3E}">
        <p14:creationId xmlns:p14="http://schemas.microsoft.com/office/powerpoint/2010/main" val="4241807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915187" y="204373"/>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CARA’s Impact on Child Welfare</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354556" y="1445823"/>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Requires the following data to be reported to the National Child Abuse and Neglect Data System (NCANDS):</a:t>
            </a:r>
          </a:p>
          <a:p>
            <a:pPr marL="914400" lvl="1" indent="-457200"/>
            <a:r>
              <a:rPr lang="en-US" sz="2800"/>
              <a:t>The number of infants identified as being affected by substance aabuse, withdrawl systemps resulting from prenatal drug exposure or Fetal Alcohol Spectrum Discorder.</a:t>
            </a:r>
          </a:p>
          <a:p>
            <a:pPr marL="914400" lvl="1" indent="-457200"/>
            <a:r>
              <a:rPr lang="en-US" sz="2800"/>
              <a:t>The number of infants for whom a Plan of Safe Care was developed.</a:t>
            </a:r>
          </a:p>
          <a:p>
            <a:pPr marL="914400" lvl="1" indent="-457200"/>
            <a:r>
              <a:rPr lang="en-US" sz="2800"/>
              <a:t>The number of infants for whom referrals were made for appropriate services – including services for the affected family or caregiver.</a:t>
            </a:r>
          </a:p>
          <a:p>
            <a:pPr marL="0" indent="0">
              <a:buNone/>
            </a:pPr>
            <a:br>
              <a:rPr lang="en-US" sz="2400"/>
            </a:br>
            <a:endParaRPr lang="en-US" sz="2400"/>
          </a:p>
        </p:txBody>
      </p:sp>
    </p:spTree>
    <p:extLst>
      <p:ext uri="{BB962C8B-B14F-4D97-AF65-F5344CB8AC3E}">
        <p14:creationId xmlns:p14="http://schemas.microsoft.com/office/powerpoint/2010/main" val="1077007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915187" y="204373"/>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CARA’s Impact on Child Welfare</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354556" y="1445823"/>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Further clarified the population requiring a plan of Safe Care</a:t>
            </a:r>
          </a:p>
          <a:p>
            <a:pPr marL="914400" lvl="1" indent="-457200"/>
            <a:r>
              <a:rPr lang="en-US" sz="2800"/>
              <a:t>“infants born with and identified as being affected by substance abuse or withdrawal symptoms resulting from prenatal drug explosure, or a Fetal Alcohol Spectrum Disorder”. The word “illegal” was intentially removed this this sentence – CARA addresses both the legal and illegal abuse of substances.</a:t>
            </a:r>
          </a:p>
          <a:p>
            <a:pPr marL="0" indent="0">
              <a:buNone/>
            </a:pPr>
            <a:br>
              <a:rPr lang="en-US" sz="2400"/>
            </a:br>
            <a:endParaRPr lang="en-US" sz="2400"/>
          </a:p>
        </p:txBody>
      </p:sp>
    </p:spTree>
    <p:extLst>
      <p:ext uri="{BB962C8B-B14F-4D97-AF65-F5344CB8AC3E}">
        <p14:creationId xmlns:p14="http://schemas.microsoft.com/office/powerpoint/2010/main" val="2755092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370901" y="269688"/>
            <a:ext cx="10015556"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Expectations of Mandated Reporters</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354556" y="1126807"/>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The requirements for mandated reporters have not changed – per OAC and ORC, all mandated reporters shall make a referral to PCSA when an infant is impacted by the abuse of legal or illegal substances when:</a:t>
            </a:r>
          </a:p>
          <a:p>
            <a:pPr marL="914400" lvl="1" indent="-457200"/>
            <a:r>
              <a:rPr lang="en-US" sz="2000"/>
              <a:t>Infant is exhibiting symptons of withdrawal;</a:t>
            </a:r>
          </a:p>
          <a:p>
            <a:pPr marL="914400" lvl="1" indent="-457200"/>
            <a:r>
              <a:rPr lang="en-US" sz="2000"/>
              <a:t>Mother missed legal or illegal substances during pregnancy;</a:t>
            </a:r>
          </a:p>
          <a:p>
            <a:pPr marL="914400" lvl="1" indent="-457200"/>
            <a:r>
              <a:rPr lang="en-US" sz="2000"/>
              <a:t>Infant has a positive toxology result; or</a:t>
            </a:r>
          </a:p>
          <a:p>
            <a:pPr marL="914400" lvl="1" indent="-457200"/>
            <a:r>
              <a:rPr lang="en-US" sz="2000"/>
              <a:t>Infant is diagnosed with Fetal Alcohol Syndrome</a:t>
            </a:r>
          </a:p>
          <a:p>
            <a:pPr marL="457200" lvl="1" indent="0">
              <a:buNone/>
            </a:pPr>
            <a:endParaRPr lang="en-US" sz="2000"/>
          </a:p>
          <a:p>
            <a:pPr marL="0" indent="0">
              <a:buNone/>
            </a:pPr>
            <a:r>
              <a:rPr lang="en-US" sz="2400" b="1"/>
              <a:t>CPS is the decision maker </a:t>
            </a:r>
            <a:r>
              <a:rPr lang="en-US" sz="2400"/>
              <a:t>– if the above is known, reported or observed – it is expected that a referral will be made to the county child welfare agency.</a:t>
            </a:r>
          </a:p>
          <a:p>
            <a:pPr marL="0" indent="0">
              <a:buNone/>
            </a:pPr>
            <a:r>
              <a:rPr lang="en-US" sz="2400"/>
              <a:t>Large percentage of referrals will ceom from hospitals at time of delivery.</a:t>
            </a:r>
            <a:br>
              <a:rPr lang="en-US" sz="2400"/>
            </a:br>
            <a:endParaRPr lang="en-US" sz="2400"/>
          </a:p>
        </p:txBody>
      </p:sp>
    </p:spTree>
    <p:extLst>
      <p:ext uri="{BB962C8B-B14F-4D97-AF65-F5344CB8AC3E}">
        <p14:creationId xmlns:p14="http://schemas.microsoft.com/office/powerpoint/2010/main" val="2618606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370901" y="269688"/>
            <a:ext cx="10015556"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Mandated Reporter Action Steps</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505476" y="1117929"/>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Responsibilities of community providers making referrals:</a:t>
            </a:r>
          </a:p>
          <a:p>
            <a:r>
              <a:rPr lang="en-US" sz="2400"/>
              <a:t>Any known medical information on infant, parents and/or caregivers of the identified infant</a:t>
            </a:r>
          </a:p>
          <a:p>
            <a:r>
              <a:rPr lang="en-US" sz="2400"/>
              <a:t>Concerns regarding follow through on the needs of the infant, parent, or any caregiver residing in the home of the infant</a:t>
            </a:r>
          </a:p>
          <a:p>
            <a:r>
              <a:rPr lang="en-US" sz="2400"/>
              <a:t>Treatment plan and information regarding participating, progress, and/or lack of follow through</a:t>
            </a:r>
          </a:p>
          <a:p>
            <a:r>
              <a:rPr lang="en-US" sz="2400"/>
              <a:t>Health and substance use history of mother, father and caregiver(s) residing in the home where the identified infant is residing (diagnosis, prescribed medications, substance use treatment plans and contact information for all service providers)</a:t>
            </a:r>
          </a:p>
          <a:p>
            <a:r>
              <a:rPr lang="en-US" sz="2400"/>
              <a:t>Communication and collaboration between all community providers working with the family</a:t>
            </a:r>
            <a:br>
              <a:rPr lang="en-US" sz="2400"/>
            </a:br>
            <a:endParaRPr lang="en-US" sz="2400"/>
          </a:p>
        </p:txBody>
      </p:sp>
    </p:spTree>
    <p:extLst>
      <p:ext uri="{BB962C8B-B14F-4D97-AF65-F5344CB8AC3E}">
        <p14:creationId xmlns:p14="http://schemas.microsoft.com/office/powerpoint/2010/main" val="2573927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ABA708-CB8C-425C-8DE8-AC4414819069}"/>
              </a:ext>
            </a:extLst>
          </p:cNvPr>
          <p:cNvSpPr txBox="1">
            <a:spLocks/>
          </p:cNvSpPr>
          <p:nvPr/>
        </p:nvSpPr>
        <p:spPr>
          <a:xfrm>
            <a:off x="1370901" y="269688"/>
            <a:ext cx="10015556"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Screening Expectations</a:t>
            </a:r>
            <a:endParaRPr lang="en-US" sz="3600" b="1">
              <a:latin typeface="Gotham" panose="020B0604020202020204" charset="0"/>
            </a:endParaRPr>
          </a:p>
        </p:txBody>
      </p:sp>
      <p:sp>
        <p:nvSpPr>
          <p:cNvPr id="6" name="Content Placeholder 2">
            <a:extLst>
              <a:ext uri="{FF2B5EF4-FFF2-40B4-BE49-F238E27FC236}">
                <a16:creationId xmlns:a16="http://schemas.microsoft.com/office/drawing/2014/main" id="{25F6F7BF-6A56-4030-9CC3-036CDEC4407B}"/>
              </a:ext>
            </a:extLst>
          </p:cNvPr>
          <p:cNvSpPr txBox="1">
            <a:spLocks/>
          </p:cNvSpPr>
          <p:nvPr/>
        </p:nvSpPr>
        <p:spPr>
          <a:xfrm>
            <a:off x="514354" y="1109051"/>
            <a:ext cx="11031901"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CPS agencies are required to collect the following information on all referrals:</a:t>
            </a:r>
          </a:p>
          <a:p>
            <a:r>
              <a:rPr lang="en-US" sz="2400"/>
              <a:t>Ensure a Plan of Safe Care has been established</a:t>
            </a:r>
          </a:p>
          <a:p>
            <a:r>
              <a:rPr lang="en-US" sz="2400"/>
              <a:t>Ensure the Plan of Safe Care addresses the safety needs of the infant</a:t>
            </a:r>
          </a:p>
          <a:p>
            <a:r>
              <a:rPr lang="en-US" sz="2400"/>
              <a:t>Ensure the Plan of Safe Care addresses the health and substance use disorder treatment needs of the affected family or caregiver(s)</a:t>
            </a:r>
          </a:p>
          <a:p>
            <a:pPr marL="0" indent="0">
              <a:buNone/>
            </a:pPr>
            <a:endParaRPr lang="en-US" sz="2400"/>
          </a:p>
          <a:p>
            <a:pPr marL="0" indent="0">
              <a:buNone/>
            </a:pPr>
            <a:r>
              <a:rPr lang="en-US" sz="2400"/>
              <a:t>Note: The referral will be </a:t>
            </a:r>
            <a:r>
              <a:rPr lang="en-US" sz="2400">
                <a:solidFill>
                  <a:srgbClr val="C00000"/>
                </a:solidFill>
              </a:rPr>
              <a:t>screened out </a:t>
            </a:r>
            <a:r>
              <a:rPr lang="en-US" sz="2400"/>
              <a:t>by child welfare if an adequate Plan of Safe Care is in place fo the infant, family and any caregivers resding in the home. </a:t>
            </a:r>
            <a:r>
              <a:rPr lang="en-US" sz="2400">
                <a:solidFill>
                  <a:srgbClr val="C00000"/>
                </a:solidFill>
              </a:rPr>
              <a:t>Monitoring of the plan of Safe Care will then be the responsibility of the community providers working with the family.</a:t>
            </a:r>
            <a:br>
              <a:rPr lang="en-US" sz="2400"/>
            </a:br>
            <a:endParaRPr lang="en-US" sz="2400"/>
          </a:p>
        </p:txBody>
      </p:sp>
    </p:spTree>
    <p:extLst>
      <p:ext uri="{BB962C8B-B14F-4D97-AF65-F5344CB8AC3E}">
        <p14:creationId xmlns:p14="http://schemas.microsoft.com/office/powerpoint/2010/main" val="852566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787700" y="254715"/>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OVERVIEW OF UPDATES</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pic>
        <p:nvPicPr>
          <p:cNvPr id="5" name="Picture 4">
            <a:extLst>
              <a:ext uri="{FF2B5EF4-FFF2-40B4-BE49-F238E27FC236}">
                <a16:creationId xmlns:a16="http://schemas.microsoft.com/office/drawing/2014/main" id="{624FC38F-12BC-4F01-9B85-155E97506B17}"/>
              </a:ext>
            </a:extLst>
          </p:cNvPr>
          <p:cNvPicPr>
            <a:picLocks noChangeAspect="1"/>
          </p:cNvPicPr>
          <p:nvPr/>
        </p:nvPicPr>
        <p:blipFill>
          <a:blip r:embed="rId3"/>
          <a:stretch>
            <a:fillRect/>
          </a:stretch>
        </p:blipFill>
        <p:spPr>
          <a:xfrm>
            <a:off x="2283418" y="3844924"/>
            <a:ext cx="7321701" cy="2362881"/>
          </a:xfrm>
          <a:prstGeom prst="rect">
            <a:avLst/>
          </a:prstGeom>
        </p:spPr>
      </p:pic>
      <p:sp>
        <p:nvSpPr>
          <p:cNvPr id="7" name="Content Placeholder 2">
            <a:extLst>
              <a:ext uri="{FF2B5EF4-FFF2-40B4-BE49-F238E27FC236}">
                <a16:creationId xmlns:a16="http://schemas.microsoft.com/office/drawing/2014/main" id="{826195DF-C118-4963-9C46-7AB974BE5372}"/>
              </a:ext>
            </a:extLst>
          </p:cNvPr>
          <p:cNvSpPr txBox="1">
            <a:spLocks/>
          </p:cNvSpPr>
          <p:nvPr/>
        </p:nvSpPr>
        <p:spPr>
          <a:xfrm>
            <a:off x="692050" y="1086623"/>
            <a:ext cx="10964331" cy="2269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Added PCSA county information </a:t>
            </a:r>
          </a:p>
          <a:p>
            <a:pPr marL="457200" indent="-457200"/>
            <a:r>
              <a:rPr lang="en-US"/>
              <a:t>Designates the Caseworker’s role which allows the Service Coordinator and/or Home Visitor to know the current status of the family’s involvement with the PCSA</a:t>
            </a:r>
          </a:p>
          <a:p>
            <a:pPr marL="457200" indent="-457200"/>
            <a:r>
              <a:rPr lang="en-US"/>
              <a:t>Removed the referrer’s signature line to allow for easier submission of the electronic form.</a:t>
            </a:r>
            <a:br>
              <a:rPr lang="en-US" sz="2400"/>
            </a:br>
            <a:endParaRPr lang="en-US" sz="2400"/>
          </a:p>
        </p:txBody>
      </p:sp>
    </p:spTree>
    <p:extLst>
      <p:ext uri="{BB962C8B-B14F-4D97-AF65-F5344CB8AC3E}">
        <p14:creationId xmlns:p14="http://schemas.microsoft.com/office/powerpoint/2010/main" val="4090947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787701" y="201240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Thank  you!</a:t>
            </a:r>
          </a:p>
        </p:txBody>
      </p:sp>
    </p:spTree>
    <p:extLst>
      <p:ext uri="{BB962C8B-B14F-4D97-AF65-F5344CB8AC3E}">
        <p14:creationId xmlns:p14="http://schemas.microsoft.com/office/powerpoint/2010/main" val="1338111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A12446-7AE7-4593-85FE-162EC94EA09F}"/>
              </a:ext>
            </a:extLst>
          </p:cNvPr>
          <p:cNvSpPr txBox="1">
            <a:spLocks/>
          </p:cNvSpPr>
          <p:nvPr/>
        </p:nvSpPr>
        <p:spPr>
          <a:xfrm>
            <a:off x="1787701" y="589438"/>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Creating a Help Me Grow Referral</a:t>
            </a:r>
          </a:p>
          <a:p>
            <a:pPr algn="ctr"/>
            <a:endParaRPr lang="en-US" b="1">
              <a:latin typeface="Gotham" panose="020B0604020202020204" charset="0"/>
            </a:endParaRPr>
          </a:p>
          <a:p>
            <a:pPr algn="ctr"/>
            <a:r>
              <a:rPr lang="en-US" sz="3600" b="1">
                <a:latin typeface="Gotham" panose="020B0604020202020204" charset="0"/>
              </a:rPr>
              <a:t>Statewide Automated Child Welfare Information System</a:t>
            </a:r>
          </a:p>
          <a:p>
            <a:pPr algn="ctr"/>
            <a:r>
              <a:rPr lang="en-US" sz="3600" b="1">
                <a:latin typeface="Gotham" panose="020B0604020202020204" charset="0"/>
              </a:rPr>
              <a:t>(SACWIS)</a:t>
            </a:r>
          </a:p>
        </p:txBody>
      </p:sp>
      <p:sp>
        <p:nvSpPr>
          <p:cNvPr id="5" name="TextBox 4">
            <a:extLst>
              <a:ext uri="{FF2B5EF4-FFF2-40B4-BE49-F238E27FC236}">
                <a16:creationId xmlns:a16="http://schemas.microsoft.com/office/drawing/2014/main" id="{AAA13365-4639-430E-95FC-B53C487AB891}"/>
              </a:ext>
            </a:extLst>
          </p:cNvPr>
          <p:cNvSpPr txBox="1"/>
          <p:nvPr/>
        </p:nvSpPr>
        <p:spPr>
          <a:xfrm>
            <a:off x="5431654" y="3955460"/>
            <a:ext cx="5943600" cy="892552"/>
          </a:xfrm>
          <a:prstGeom prst="rect">
            <a:avLst/>
          </a:prstGeom>
          <a:noFill/>
        </p:spPr>
        <p:txBody>
          <a:bodyPr wrap="square" rtlCol="0">
            <a:spAutoFit/>
          </a:bodyPr>
          <a:lstStyle/>
          <a:p>
            <a:pPr algn="r"/>
            <a:r>
              <a:rPr lang="en-US" sz="3200" b="1" i="1">
                <a:solidFill>
                  <a:srgbClr val="C00000"/>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Michele Lidle</a:t>
            </a:r>
          </a:p>
          <a:p>
            <a:pPr algn="r"/>
            <a:r>
              <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rPr>
              <a:t>            </a:t>
            </a:r>
            <a:r>
              <a:rPr lang="en-US" sz="2000" i="1">
                <a:ln w="0"/>
                <a:effectLst>
                  <a:outerShdw blurRad="38100" dist="19050" dir="2700000" algn="tl" rotWithShape="0">
                    <a:schemeClr val="dk1">
                      <a:alpha val="40000"/>
                    </a:schemeClr>
                  </a:outerShdw>
                </a:effectLst>
                <a:latin typeface="Century Schoolbook" panose="02040604050505020304" pitchFamily="18" charset="0"/>
                <a:ea typeface="Cambria Math" pitchFamily="18" charset="0"/>
              </a:rPr>
              <a:t>Michele.Lidle@jfs.ohio.gov</a:t>
            </a:r>
            <a:endParaRPr lang="en-US" sz="2000" b="1" i="1">
              <a:solidFill>
                <a:schemeClr val="accent2">
                  <a:lumMod val="75000"/>
                </a:schemeClr>
              </a:solidFill>
              <a:effectLst>
                <a:outerShdw blurRad="38100" dist="38100" dir="2700000" algn="tl">
                  <a:srgbClr val="000000">
                    <a:alpha val="43137"/>
                  </a:srgbClr>
                </a:outerShdw>
              </a:effectLst>
              <a:latin typeface="Century Schoolbook" panose="02040604050505020304" pitchFamily="18" charset="0"/>
              <a:ea typeface="Cambria Math" pitchFamily="18" charset="0"/>
            </a:endParaRPr>
          </a:p>
        </p:txBody>
      </p:sp>
    </p:spTree>
    <p:extLst>
      <p:ext uri="{BB962C8B-B14F-4D97-AF65-F5344CB8AC3E}">
        <p14:creationId xmlns:p14="http://schemas.microsoft.com/office/powerpoint/2010/main" val="1755037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1" y="1738787"/>
            <a:ext cx="9899153"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New questions to complete the form</a:t>
            </a:r>
          </a:p>
          <a:p>
            <a:pPr marL="914400" lvl="1" indent="-457200"/>
            <a:r>
              <a:rPr lang="en-US" sz="2800"/>
              <a:t>Plan of Safe Care</a:t>
            </a:r>
          </a:p>
          <a:p>
            <a:pPr marL="914400" lvl="1" indent="-457200"/>
            <a:r>
              <a:rPr lang="en-US" sz="2800"/>
              <a:t>Neonatal Abstinence Syndrome</a:t>
            </a:r>
          </a:p>
          <a:p>
            <a:pPr marL="914400" lvl="1" indent="-457200"/>
            <a:r>
              <a:rPr lang="en-US" sz="2800"/>
              <a:t>Visitation arrangements</a:t>
            </a:r>
          </a:p>
          <a:p>
            <a:pPr marL="914400" lvl="1" indent="-457200"/>
            <a:r>
              <a:rPr lang="en-US" sz="2800"/>
              <a:t>Judicial orders</a:t>
            </a:r>
          </a:p>
          <a:p>
            <a:pPr marL="914400" lvl="1" indent="-457200"/>
            <a:r>
              <a:rPr lang="en-US" sz="2800"/>
              <a:t>Additional information about parents and primary caregiver</a:t>
            </a:r>
          </a:p>
          <a:p>
            <a:pPr marL="457200" indent="-457200"/>
            <a:r>
              <a:rPr lang="en-US" sz="3200"/>
              <a:t>Updated screens and form available March 2021</a:t>
            </a:r>
          </a:p>
          <a:p>
            <a:pPr marL="0" indent="0">
              <a:buNone/>
            </a:pPr>
            <a:br>
              <a:rPr lang="en-US" sz="2400"/>
            </a:br>
            <a:endParaRPr lang="en-US" sz="2400"/>
          </a:p>
        </p:txBody>
      </p:sp>
    </p:spTree>
    <p:extLst>
      <p:ext uri="{BB962C8B-B14F-4D97-AF65-F5344CB8AC3E}">
        <p14:creationId xmlns:p14="http://schemas.microsoft.com/office/powerpoint/2010/main" val="2848502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1" y="1387307"/>
            <a:ext cx="9899153" cy="977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Referral link is accessed from the Help Me Grow Case Service</a:t>
            </a:r>
          </a:p>
          <a:p>
            <a:pPr marL="0" indent="0">
              <a:buNone/>
            </a:pPr>
            <a:br>
              <a:rPr lang="en-US" sz="2400"/>
            </a:br>
            <a:endParaRPr lang="en-US" sz="2400"/>
          </a:p>
        </p:txBody>
      </p:sp>
      <p:pic>
        <p:nvPicPr>
          <p:cNvPr id="4" name="Picture 3">
            <a:extLst>
              <a:ext uri="{FF2B5EF4-FFF2-40B4-BE49-F238E27FC236}">
                <a16:creationId xmlns:a16="http://schemas.microsoft.com/office/drawing/2014/main" id="{5C1042F9-1950-46EA-AE10-D162F91F2DB6}"/>
              </a:ext>
            </a:extLst>
          </p:cNvPr>
          <p:cNvPicPr>
            <a:picLocks noChangeAspect="1"/>
          </p:cNvPicPr>
          <p:nvPr/>
        </p:nvPicPr>
        <p:blipFill>
          <a:blip r:embed="rId3"/>
          <a:stretch>
            <a:fillRect/>
          </a:stretch>
        </p:blipFill>
        <p:spPr>
          <a:xfrm>
            <a:off x="984871" y="3030683"/>
            <a:ext cx="10386517" cy="2352192"/>
          </a:xfrm>
          <a:prstGeom prst="rect">
            <a:avLst/>
          </a:prstGeom>
        </p:spPr>
      </p:pic>
    </p:spTree>
    <p:extLst>
      <p:ext uri="{BB962C8B-B14F-4D97-AF65-F5344CB8AC3E}">
        <p14:creationId xmlns:p14="http://schemas.microsoft.com/office/powerpoint/2010/main" val="2097142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1" y="1738787"/>
            <a:ext cx="9899153"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2400"/>
            </a:br>
            <a:endParaRPr lang="en-US" sz="2400"/>
          </a:p>
        </p:txBody>
      </p:sp>
      <p:pic>
        <p:nvPicPr>
          <p:cNvPr id="4" name="Picture 5">
            <a:extLst>
              <a:ext uri="{FF2B5EF4-FFF2-40B4-BE49-F238E27FC236}">
                <a16:creationId xmlns:a16="http://schemas.microsoft.com/office/drawing/2014/main" id="{7795E18D-320F-47ED-9FB9-2DDCB9AD047E}"/>
              </a:ext>
            </a:extLst>
          </p:cNvPr>
          <p:cNvPicPr>
            <a:picLocks noChangeAspect="1"/>
          </p:cNvPicPr>
          <p:nvPr/>
        </p:nvPicPr>
        <p:blipFill>
          <a:blip r:embed="rId3"/>
          <a:stretch>
            <a:fillRect/>
          </a:stretch>
        </p:blipFill>
        <p:spPr>
          <a:xfrm>
            <a:off x="986481" y="1278776"/>
            <a:ext cx="10358731" cy="4407112"/>
          </a:xfrm>
          <a:prstGeom prst="rect">
            <a:avLst/>
          </a:prstGeom>
        </p:spPr>
      </p:pic>
    </p:spTree>
    <p:extLst>
      <p:ext uri="{BB962C8B-B14F-4D97-AF65-F5344CB8AC3E}">
        <p14:creationId xmlns:p14="http://schemas.microsoft.com/office/powerpoint/2010/main" val="3557813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BD48EDF1-6A0F-43FC-8A97-1CD42E948F5D}"/>
              </a:ext>
            </a:extLst>
          </p:cNvPr>
          <p:cNvPicPr>
            <a:picLocks noChangeAspect="1"/>
          </p:cNvPicPr>
          <p:nvPr/>
        </p:nvPicPr>
        <p:blipFill>
          <a:blip r:embed="rId3"/>
          <a:stretch>
            <a:fillRect/>
          </a:stretch>
        </p:blipFill>
        <p:spPr>
          <a:xfrm>
            <a:off x="1110162" y="1474236"/>
            <a:ext cx="10252968" cy="4444251"/>
          </a:xfrm>
          <a:prstGeom prst="rect">
            <a:avLst/>
          </a:prstGeom>
        </p:spPr>
      </p:pic>
      <p:sp>
        <p:nvSpPr>
          <p:cNvPr id="3" name="Title 1">
            <a:extLst>
              <a:ext uri="{FF2B5EF4-FFF2-40B4-BE49-F238E27FC236}">
                <a16:creationId xmlns:a16="http://schemas.microsoft.com/office/drawing/2014/main" id="{3B52CF38-1BE9-4446-B36E-C095C17C09A2}"/>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Tree>
    <p:extLst>
      <p:ext uri="{BB962C8B-B14F-4D97-AF65-F5344CB8AC3E}">
        <p14:creationId xmlns:p14="http://schemas.microsoft.com/office/powerpoint/2010/main" val="1306904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2CF38-1BE9-4446-B36E-C095C17C09A2}"/>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pic>
        <p:nvPicPr>
          <p:cNvPr id="2" name="Picture 4">
            <a:extLst>
              <a:ext uri="{FF2B5EF4-FFF2-40B4-BE49-F238E27FC236}">
                <a16:creationId xmlns:a16="http://schemas.microsoft.com/office/drawing/2014/main" id="{0BAB105B-7844-4C49-BC78-55D0AA8F235B}"/>
              </a:ext>
            </a:extLst>
          </p:cNvPr>
          <p:cNvPicPr>
            <a:picLocks noChangeAspect="1"/>
          </p:cNvPicPr>
          <p:nvPr/>
        </p:nvPicPr>
        <p:blipFill>
          <a:blip r:embed="rId3"/>
          <a:stretch>
            <a:fillRect/>
          </a:stretch>
        </p:blipFill>
        <p:spPr>
          <a:xfrm>
            <a:off x="1398375" y="1173938"/>
            <a:ext cx="9271685" cy="4808747"/>
          </a:xfrm>
          <a:prstGeom prst="rect">
            <a:avLst/>
          </a:prstGeom>
        </p:spPr>
      </p:pic>
    </p:spTree>
    <p:extLst>
      <p:ext uri="{BB962C8B-B14F-4D97-AF65-F5344CB8AC3E}">
        <p14:creationId xmlns:p14="http://schemas.microsoft.com/office/powerpoint/2010/main" val="1359421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2CF38-1BE9-4446-B36E-C095C17C09A2}"/>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pic>
        <p:nvPicPr>
          <p:cNvPr id="5" name="Content Placeholder 7">
            <a:extLst>
              <a:ext uri="{FF2B5EF4-FFF2-40B4-BE49-F238E27FC236}">
                <a16:creationId xmlns:a16="http://schemas.microsoft.com/office/drawing/2014/main" id="{D4647E7B-8561-4AF4-9E3A-14D59BB2661C}"/>
              </a:ext>
            </a:extLst>
          </p:cNvPr>
          <p:cNvPicPr>
            <a:picLocks noChangeAspect="1"/>
          </p:cNvPicPr>
          <p:nvPr/>
        </p:nvPicPr>
        <p:blipFill>
          <a:blip r:embed="rId3"/>
          <a:stretch>
            <a:fillRect/>
          </a:stretch>
        </p:blipFill>
        <p:spPr>
          <a:xfrm>
            <a:off x="1204614" y="1452788"/>
            <a:ext cx="9782772" cy="4424230"/>
          </a:xfrm>
          <a:prstGeom prst="rect">
            <a:avLst/>
          </a:prstGeom>
        </p:spPr>
      </p:pic>
    </p:spTree>
    <p:extLst>
      <p:ext uri="{BB962C8B-B14F-4D97-AF65-F5344CB8AC3E}">
        <p14:creationId xmlns:p14="http://schemas.microsoft.com/office/powerpoint/2010/main" val="3468659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0" y="1085466"/>
            <a:ext cx="9899153" cy="977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Referral is marked as Completed and Saved:</a:t>
            </a:r>
          </a:p>
          <a:p>
            <a:pPr marL="914400" lvl="1" indent="-457200"/>
            <a:r>
              <a:rPr lang="en-US" sz="2800"/>
              <a:t>System updates the Case Service status to Referred</a:t>
            </a:r>
          </a:p>
          <a:p>
            <a:pPr marL="914400" lvl="1" indent="-457200"/>
            <a:r>
              <a:rPr lang="en-US" sz="2800"/>
              <a:t>The Referral Form report can be generated</a:t>
            </a:r>
          </a:p>
          <a:p>
            <a:pPr marL="0" indent="0">
              <a:buNone/>
            </a:pPr>
            <a:br>
              <a:rPr lang="en-US" sz="2400"/>
            </a:br>
            <a:endParaRPr lang="en-US" sz="2400"/>
          </a:p>
        </p:txBody>
      </p:sp>
      <p:pic>
        <p:nvPicPr>
          <p:cNvPr id="4" name="Picture 5">
            <a:extLst>
              <a:ext uri="{FF2B5EF4-FFF2-40B4-BE49-F238E27FC236}">
                <a16:creationId xmlns:a16="http://schemas.microsoft.com/office/drawing/2014/main" id="{139700D6-9FB9-45BD-A461-227B1D316AB0}"/>
              </a:ext>
            </a:extLst>
          </p:cNvPr>
          <p:cNvPicPr>
            <a:picLocks noChangeAspect="1"/>
          </p:cNvPicPr>
          <p:nvPr/>
        </p:nvPicPr>
        <p:blipFill>
          <a:blip r:embed="rId3"/>
          <a:stretch>
            <a:fillRect/>
          </a:stretch>
        </p:blipFill>
        <p:spPr>
          <a:xfrm>
            <a:off x="1329985" y="2634295"/>
            <a:ext cx="9557871" cy="3365599"/>
          </a:xfrm>
          <a:prstGeom prst="rect">
            <a:avLst/>
          </a:prstGeom>
        </p:spPr>
      </p:pic>
    </p:spTree>
    <p:extLst>
      <p:ext uri="{BB962C8B-B14F-4D97-AF65-F5344CB8AC3E}">
        <p14:creationId xmlns:p14="http://schemas.microsoft.com/office/powerpoint/2010/main" val="3199979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0" y="1085466"/>
            <a:ext cx="9899153" cy="977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Report is saved as a PDF</a:t>
            </a:r>
          </a:p>
          <a:p>
            <a:pPr marL="457200" indent="-457200"/>
            <a:r>
              <a:rPr lang="en-US" sz="3200"/>
              <a:t>Download and send to central intake via the email link displayed on the screen.</a:t>
            </a:r>
            <a:br>
              <a:rPr lang="en-US" sz="2400"/>
            </a:br>
            <a:endParaRPr lang="en-US" sz="2400"/>
          </a:p>
        </p:txBody>
      </p:sp>
      <p:pic>
        <p:nvPicPr>
          <p:cNvPr id="6" name="Picture 5">
            <a:extLst>
              <a:ext uri="{FF2B5EF4-FFF2-40B4-BE49-F238E27FC236}">
                <a16:creationId xmlns:a16="http://schemas.microsoft.com/office/drawing/2014/main" id="{D823C070-EC69-4648-8DBE-312CD05DDA4B}"/>
              </a:ext>
            </a:extLst>
          </p:cNvPr>
          <p:cNvPicPr>
            <a:picLocks noChangeAspect="1"/>
          </p:cNvPicPr>
          <p:nvPr/>
        </p:nvPicPr>
        <p:blipFill>
          <a:blip r:embed="rId3"/>
          <a:stretch>
            <a:fillRect/>
          </a:stretch>
        </p:blipFill>
        <p:spPr>
          <a:xfrm>
            <a:off x="2945746" y="2781299"/>
            <a:ext cx="6300508" cy="3237761"/>
          </a:xfrm>
          <a:prstGeom prst="rect">
            <a:avLst/>
          </a:prstGeom>
        </p:spPr>
      </p:pic>
    </p:spTree>
    <p:extLst>
      <p:ext uri="{BB962C8B-B14F-4D97-AF65-F5344CB8AC3E}">
        <p14:creationId xmlns:p14="http://schemas.microsoft.com/office/powerpoint/2010/main" val="43792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29950" y="325043"/>
            <a:ext cx="5802672"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OVERVIEW OF</a:t>
            </a:r>
          </a:p>
          <a:p>
            <a:pPr algn="ctr"/>
            <a:r>
              <a:rPr lang="en-US" b="1">
                <a:latin typeface="Gotham" panose="020B0604020202020204" charset="0"/>
              </a:rPr>
              <a:t> UPDATES</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sp>
        <p:nvSpPr>
          <p:cNvPr id="7" name="Content Placeholder 2">
            <a:extLst>
              <a:ext uri="{FF2B5EF4-FFF2-40B4-BE49-F238E27FC236}">
                <a16:creationId xmlns:a16="http://schemas.microsoft.com/office/drawing/2014/main" id="{826195DF-C118-4963-9C46-7AB974BE5372}"/>
              </a:ext>
            </a:extLst>
          </p:cNvPr>
          <p:cNvSpPr txBox="1">
            <a:spLocks/>
          </p:cNvSpPr>
          <p:nvPr/>
        </p:nvSpPr>
        <p:spPr>
          <a:xfrm>
            <a:off x="5897042" y="325043"/>
            <a:ext cx="6137957" cy="2269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t>Created separate areas for current primary caregiver and biological/adoptive parents (if applicable)</a:t>
            </a:r>
          </a:p>
          <a:p>
            <a:pPr marL="457200" indent="-457200"/>
            <a:r>
              <a:rPr lang="en-US" sz="2400"/>
              <a:t>Included grandparent(s) and step parent(s) as options for child’s current living arrangement</a:t>
            </a:r>
          </a:p>
          <a:p>
            <a:pPr marL="457200" indent="-457200"/>
            <a:r>
              <a:rPr lang="en-US" sz="2400"/>
              <a:t>Added sex of primary caregiver and biological/adoptive parent</a:t>
            </a:r>
          </a:p>
          <a:p>
            <a:pPr marL="457200" indent="-457200"/>
            <a:r>
              <a:rPr lang="en-US" sz="2400"/>
              <a:t>Updated information regarding open case plan and status and moved to child section</a:t>
            </a:r>
          </a:p>
          <a:p>
            <a:pPr marL="457200" indent="-457200"/>
            <a:r>
              <a:rPr lang="en-US" sz="2400"/>
              <a:t>Added question regarding Care of Safe Plan</a:t>
            </a:r>
          </a:p>
          <a:p>
            <a:pPr marL="457200" indent="-457200"/>
            <a:r>
              <a:rPr lang="en-US" sz="2400"/>
              <a:t>Included question regarding caregiver’s awareness of referral</a:t>
            </a:r>
          </a:p>
          <a:p>
            <a:pPr marL="457200" indent="-457200"/>
            <a:r>
              <a:rPr lang="en-US" sz="2400"/>
              <a:t>Updated judicial order information and moved to parent section of form</a:t>
            </a:r>
            <a:br>
              <a:rPr lang="en-US" sz="2400"/>
            </a:br>
            <a:endParaRPr lang="en-US" sz="2400"/>
          </a:p>
        </p:txBody>
      </p:sp>
      <p:pic>
        <p:nvPicPr>
          <p:cNvPr id="8" name="Picture 7">
            <a:extLst>
              <a:ext uri="{FF2B5EF4-FFF2-40B4-BE49-F238E27FC236}">
                <a16:creationId xmlns:a16="http://schemas.microsoft.com/office/drawing/2014/main" id="{9DFBFBC3-C6B5-4FEE-AE44-308F952A5890}"/>
              </a:ext>
            </a:extLst>
          </p:cNvPr>
          <p:cNvPicPr>
            <a:picLocks noChangeAspect="1"/>
          </p:cNvPicPr>
          <p:nvPr/>
        </p:nvPicPr>
        <p:blipFill>
          <a:blip r:embed="rId3"/>
          <a:stretch>
            <a:fillRect/>
          </a:stretch>
        </p:blipFill>
        <p:spPr>
          <a:xfrm>
            <a:off x="268901" y="1793613"/>
            <a:ext cx="5324771" cy="4278479"/>
          </a:xfrm>
          <a:prstGeom prst="rect">
            <a:avLst/>
          </a:prstGeom>
        </p:spPr>
      </p:pic>
    </p:spTree>
    <p:extLst>
      <p:ext uri="{BB962C8B-B14F-4D97-AF65-F5344CB8AC3E}">
        <p14:creationId xmlns:p14="http://schemas.microsoft.com/office/powerpoint/2010/main" val="2139663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608F-BB0E-4C01-A3D5-A0DBFE94A51F}"/>
              </a:ext>
            </a:extLst>
          </p:cNvPr>
          <p:cNvSpPr txBox="1">
            <a:spLocks/>
          </p:cNvSpPr>
          <p:nvPr/>
        </p:nvSpPr>
        <p:spPr>
          <a:xfrm>
            <a:off x="1926074" y="293727"/>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Referral Updates in SACWIS</a:t>
            </a:r>
          </a:p>
        </p:txBody>
      </p:sp>
      <p:sp>
        <p:nvSpPr>
          <p:cNvPr id="3" name="Content Placeholder 2">
            <a:extLst>
              <a:ext uri="{FF2B5EF4-FFF2-40B4-BE49-F238E27FC236}">
                <a16:creationId xmlns:a16="http://schemas.microsoft.com/office/drawing/2014/main" id="{581591E4-5C0D-4B22-86B7-05533A1DE1A8}"/>
              </a:ext>
            </a:extLst>
          </p:cNvPr>
          <p:cNvSpPr txBox="1">
            <a:spLocks/>
          </p:cNvSpPr>
          <p:nvPr/>
        </p:nvSpPr>
        <p:spPr>
          <a:xfrm>
            <a:off x="984870" y="1436946"/>
            <a:ext cx="9899153" cy="9777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a:t>More information and a step-by-step guide can be found on the </a:t>
            </a:r>
            <a:r>
              <a:rPr lang="en-US" sz="3200">
                <a:ea typeface="+mn-lt"/>
                <a:cs typeface="+mn-lt"/>
                <a:hlinkClick r:id="rId3"/>
              </a:rPr>
              <a:t>SACWIS Knowledge Base</a:t>
            </a:r>
            <a:r>
              <a:rPr lang="en-US" sz="3200"/>
              <a:t>:</a:t>
            </a:r>
          </a:p>
          <a:p>
            <a:pPr marL="457200" indent="-457200"/>
            <a:endParaRPr lang="en-US" sz="3200"/>
          </a:p>
          <a:p>
            <a:pPr marL="0" indent="0">
              <a:buNone/>
            </a:pPr>
            <a:br>
              <a:rPr lang="en-US" sz="2400"/>
            </a:br>
            <a:endParaRPr lang="en-US" sz="2400"/>
          </a:p>
        </p:txBody>
      </p:sp>
      <p:sp>
        <p:nvSpPr>
          <p:cNvPr id="4" name="Rectangle 3">
            <a:extLst>
              <a:ext uri="{FF2B5EF4-FFF2-40B4-BE49-F238E27FC236}">
                <a16:creationId xmlns:a16="http://schemas.microsoft.com/office/drawing/2014/main" id="{EF5D8FB3-506E-40F9-976A-97685A630BA3}"/>
              </a:ext>
            </a:extLst>
          </p:cNvPr>
          <p:cNvSpPr/>
          <p:nvPr/>
        </p:nvSpPr>
        <p:spPr>
          <a:xfrm>
            <a:off x="1509204" y="3176857"/>
            <a:ext cx="9374819" cy="1200329"/>
          </a:xfrm>
          <a:prstGeom prst="rect">
            <a:avLst/>
          </a:prstGeom>
        </p:spPr>
        <p:txBody>
          <a:bodyPr wrap="square" lIns="91440" tIns="45720" rIns="91440" bIns="45720" anchor="t">
            <a:spAutoFit/>
          </a:bodyPr>
          <a:lstStyle/>
          <a:p>
            <a:r>
              <a:rPr lang="en-US" sz="3600">
                <a:hlinkClick r:id="rId4">
                  <a:extLst>
                    <a:ext uri="{A12FA001-AC4F-418D-AE19-62706E023703}">
                      <ahyp:hlinkClr xmlns:ahyp="http://schemas.microsoft.com/office/drawing/2018/hyperlinkcolor" val="tx"/>
                    </a:ext>
                  </a:extLst>
                </a:hlinkClick>
              </a:rPr>
              <a:t>Creating a Help Me Grow Referral from Case Services</a:t>
            </a:r>
            <a:endParaRPr lang="en-US" sz="3600"/>
          </a:p>
        </p:txBody>
      </p:sp>
    </p:spTree>
    <p:extLst>
      <p:ext uri="{BB962C8B-B14F-4D97-AF65-F5344CB8AC3E}">
        <p14:creationId xmlns:p14="http://schemas.microsoft.com/office/powerpoint/2010/main" val="1808729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936556" y="221608"/>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Key Takeaways</a:t>
            </a:r>
          </a:p>
        </p:txBody>
      </p:sp>
      <p:sp>
        <p:nvSpPr>
          <p:cNvPr id="3" name="Content Placeholder 2">
            <a:extLst>
              <a:ext uri="{FF2B5EF4-FFF2-40B4-BE49-F238E27FC236}">
                <a16:creationId xmlns:a16="http://schemas.microsoft.com/office/drawing/2014/main" id="{C41CDEAD-533B-48FC-886B-62E4DC73078A}"/>
              </a:ext>
            </a:extLst>
          </p:cNvPr>
          <p:cNvSpPr txBox="1">
            <a:spLocks/>
          </p:cNvSpPr>
          <p:nvPr/>
        </p:nvSpPr>
        <p:spPr>
          <a:xfrm>
            <a:off x="233950" y="1136171"/>
            <a:ext cx="11724099" cy="458565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000"/>
              <a:t>It is a requirement for each agency to incorporate multidisciplinary professionals serving the family.</a:t>
            </a:r>
          </a:p>
          <a:p>
            <a:pPr marL="457200" indent="-457200"/>
            <a:r>
              <a:rPr lang="en-US" sz="3000" dirty="0"/>
              <a:t>To ensure families are connected to services quickly, it is important for case workers</a:t>
            </a:r>
            <a:r>
              <a:rPr lang="en-US" sz="3000"/>
              <a:t> to be responsive to requests for additional information </a:t>
            </a:r>
            <a:r>
              <a:rPr lang="en-US" sz="3000" dirty="0"/>
              <a:t>from Central Intake and Referral.</a:t>
            </a:r>
            <a:endParaRPr lang="en-US" sz="3000" dirty="0">
              <a:cs typeface="Calibri"/>
            </a:endParaRPr>
          </a:p>
          <a:p>
            <a:pPr marL="457200" indent="-457200"/>
            <a:r>
              <a:rPr lang="en-US" sz="3000"/>
              <a:t>With parent consent, home visitors and service coordinators should </a:t>
            </a:r>
            <a:r>
              <a:rPr lang="en-US" sz="3000" dirty="0"/>
              <a:t>be in regular communication and on-going planning with the family’s caseworker.</a:t>
            </a:r>
            <a:endParaRPr lang="en-US" sz="3000" dirty="0">
              <a:cs typeface="Calibri"/>
            </a:endParaRPr>
          </a:p>
          <a:p>
            <a:pPr marL="457200" indent="-457200"/>
            <a:r>
              <a:rPr lang="en-US" sz="3000"/>
              <a:t>By working together collaboratively, case workers, home visitors and early intervention service coordinators can build an effective system of supports for families.</a:t>
            </a:r>
          </a:p>
          <a:p>
            <a:pPr marL="0" indent="0">
              <a:buNone/>
            </a:pPr>
            <a:br>
              <a:rPr lang="en-US" sz="2400"/>
            </a:br>
            <a:endParaRPr lang="en-US" sz="2400"/>
          </a:p>
        </p:txBody>
      </p:sp>
    </p:spTree>
    <p:extLst>
      <p:ext uri="{BB962C8B-B14F-4D97-AF65-F5344CB8AC3E}">
        <p14:creationId xmlns:p14="http://schemas.microsoft.com/office/powerpoint/2010/main" val="332715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787701" y="2012402"/>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Thank  you!</a:t>
            </a:r>
          </a:p>
        </p:txBody>
      </p:sp>
    </p:spTree>
    <p:extLst>
      <p:ext uri="{BB962C8B-B14F-4D97-AF65-F5344CB8AC3E}">
        <p14:creationId xmlns:p14="http://schemas.microsoft.com/office/powerpoint/2010/main" val="271715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1787700" y="254715"/>
            <a:ext cx="8616598"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OVERVIEW OF UPDATES</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sp>
        <p:nvSpPr>
          <p:cNvPr id="7" name="Content Placeholder 2">
            <a:extLst>
              <a:ext uri="{FF2B5EF4-FFF2-40B4-BE49-F238E27FC236}">
                <a16:creationId xmlns:a16="http://schemas.microsoft.com/office/drawing/2014/main" id="{826195DF-C118-4963-9C46-7AB974BE5372}"/>
              </a:ext>
            </a:extLst>
          </p:cNvPr>
          <p:cNvSpPr txBox="1">
            <a:spLocks/>
          </p:cNvSpPr>
          <p:nvPr/>
        </p:nvSpPr>
        <p:spPr>
          <a:xfrm>
            <a:off x="692050" y="1086623"/>
            <a:ext cx="10964331" cy="2269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Referral reasons expanded and clarified to support the caseworker choosing the most appropriate option based on the description of the family’s involvement with Children’s Services</a:t>
            </a:r>
            <a:br>
              <a:rPr lang="en-US" sz="2400"/>
            </a:br>
            <a:endParaRPr lang="en-US" sz="2400"/>
          </a:p>
        </p:txBody>
      </p:sp>
      <p:pic>
        <p:nvPicPr>
          <p:cNvPr id="8" name="Picture 7">
            <a:extLst>
              <a:ext uri="{FF2B5EF4-FFF2-40B4-BE49-F238E27FC236}">
                <a16:creationId xmlns:a16="http://schemas.microsoft.com/office/drawing/2014/main" id="{5EC26FC7-82BD-4E1E-B3E8-0E8B4A654BEB}"/>
              </a:ext>
            </a:extLst>
          </p:cNvPr>
          <p:cNvPicPr>
            <a:picLocks noChangeAspect="1"/>
          </p:cNvPicPr>
          <p:nvPr/>
        </p:nvPicPr>
        <p:blipFill>
          <a:blip r:embed="rId3"/>
          <a:stretch>
            <a:fillRect/>
          </a:stretch>
        </p:blipFill>
        <p:spPr>
          <a:xfrm>
            <a:off x="1604317" y="2461903"/>
            <a:ext cx="8631828" cy="3457575"/>
          </a:xfrm>
          <a:prstGeom prst="rect">
            <a:avLst/>
          </a:prstGeom>
        </p:spPr>
      </p:pic>
    </p:spTree>
    <p:extLst>
      <p:ext uri="{BB962C8B-B14F-4D97-AF65-F5344CB8AC3E}">
        <p14:creationId xmlns:p14="http://schemas.microsoft.com/office/powerpoint/2010/main" val="373325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F49E2C4-9B8A-4A28-9FE7-DBF223A3ECC5}"/>
              </a:ext>
            </a:extLst>
          </p:cNvPr>
          <p:cNvSpPr txBox="1">
            <a:spLocks/>
          </p:cNvSpPr>
          <p:nvPr/>
        </p:nvSpPr>
        <p:spPr>
          <a:xfrm>
            <a:off x="442628" y="276481"/>
            <a:ext cx="11306744" cy="626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Gotham" panose="020B0604020202020204" charset="0"/>
              </a:rPr>
              <a:t>OVERVIEW OF UPDATES</a:t>
            </a:r>
          </a:p>
        </p:txBody>
      </p:sp>
      <p:sp>
        <p:nvSpPr>
          <p:cNvPr id="3" name="Content Placeholder 2">
            <a:extLst>
              <a:ext uri="{FF2B5EF4-FFF2-40B4-BE49-F238E27FC236}">
                <a16:creationId xmlns:a16="http://schemas.microsoft.com/office/drawing/2014/main" id="{6E95A087-7567-4901-892F-D9C42AAE66F6}"/>
              </a:ext>
            </a:extLst>
          </p:cNvPr>
          <p:cNvSpPr txBox="1">
            <a:spLocks/>
          </p:cNvSpPr>
          <p:nvPr/>
        </p:nvSpPr>
        <p:spPr>
          <a:xfrm>
            <a:off x="990563" y="1369651"/>
            <a:ext cx="10509387" cy="4401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600"/>
            </a:br>
            <a:endParaRPr lang="en-US" sz="3600"/>
          </a:p>
        </p:txBody>
      </p:sp>
      <p:sp>
        <p:nvSpPr>
          <p:cNvPr id="7" name="Content Placeholder 2">
            <a:extLst>
              <a:ext uri="{FF2B5EF4-FFF2-40B4-BE49-F238E27FC236}">
                <a16:creationId xmlns:a16="http://schemas.microsoft.com/office/drawing/2014/main" id="{826195DF-C118-4963-9C46-7AB974BE5372}"/>
              </a:ext>
            </a:extLst>
          </p:cNvPr>
          <p:cNvSpPr txBox="1">
            <a:spLocks/>
          </p:cNvSpPr>
          <p:nvPr/>
        </p:nvSpPr>
        <p:spPr>
          <a:xfrm>
            <a:off x="6932644" y="1232047"/>
            <a:ext cx="4962395" cy="2269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t>Added information regarding safety precautions that should be taken during family visits</a:t>
            </a:r>
          </a:p>
          <a:p>
            <a:pPr marL="457200" indent="-457200"/>
            <a:r>
              <a:rPr lang="en-US" sz="2400"/>
              <a:t>Requests added throughout the form to include documents such as judicial orders and physical/hospital reports when making a referral</a:t>
            </a:r>
          </a:p>
          <a:p>
            <a:pPr marL="0" indent="0">
              <a:buNone/>
            </a:pPr>
            <a:br>
              <a:rPr lang="en-US" sz="2400"/>
            </a:br>
            <a:endParaRPr lang="en-US" sz="2400"/>
          </a:p>
        </p:txBody>
      </p:sp>
      <p:pic>
        <p:nvPicPr>
          <p:cNvPr id="9" name="Content Placeholder 7">
            <a:extLst>
              <a:ext uri="{FF2B5EF4-FFF2-40B4-BE49-F238E27FC236}">
                <a16:creationId xmlns:a16="http://schemas.microsoft.com/office/drawing/2014/main" id="{B9BB692B-E982-454B-B820-BBF5247774AE}"/>
              </a:ext>
            </a:extLst>
          </p:cNvPr>
          <p:cNvPicPr>
            <a:picLocks noChangeAspect="1"/>
          </p:cNvPicPr>
          <p:nvPr/>
        </p:nvPicPr>
        <p:blipFill>
          <a:blip r:embed="rId3"/>
          <a:stretch>
            <a:fillRect/>
          </a:stretch>
        </p:blipFill>
        <p:spPr>
          <a:xfrm>
            <a:off x="442628" y="1086623"/>
            <a:ext cx="6188450" cy="3364425"/>
          </a:xfrm>
          <a:prstGeom prst="rect">
            <a:avLst/>
          </a:prstGeom>
        </p:spPr>
      </p:pic>
      <p:sp>
        <p:nvSpPr>
          <p:cNvPr id="10" name="Content Placeholder 2">
            <a:extLst>
              <a:ext uri="{FF2B5EF4-FFF2-40B4-BE49-F238E27FC236}">
                <a16:creationId xmlns:a16="http://schemas.microsoft.com/office/drawing/2014/main" id="{C002EA16-54F4-48E0-8207-BC95EA5C69B2}"/>
              </a:ext>
            </a:extLst>
          </p:cNvPr>
          <p:cNvSpPr txBox="1">
            <a:spLocks/>
          </p:cNvSpPr>
          <p:nvPr/>
        </p:nvSpPr>
        <p:spPr>
          <a:xfrm>
            <a:off x="758889" y="4591791"/>
            <a:ext cx="10055291" cy="2269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t>The form must be completed it its entirety – all information is required to be entered into the OCHIDS data system for Help Me Grow.</a:t>
            </a:r>
          </a:p>
          <a:p>
            <a:pPr marL="457200" indent="-457200"/>
            <a:r>
              <a:rPr lang="en-US" sz="2400"/>
              <a:t>Central Intake and Referral will not be able to complete the referral communication without all fields completed on the form.</a:t>
            </a:r>
          </a:p>
          <a:p>
            <a:pPr marL="0" indent="0">
              <a:buNone/>
            </a:pPr>
            <a:br>
              <a:rPr lang="en-US" sz="2400"/>
            </a:br>
            <a:endParaRPr lang="en-US" sz="2400"/>
          </a:p>
        </p:txBody>
      </p:sp>
    </p:spTree>
    <p:extLst>
      <p:ext uri="{BB962C8B-B14F-4D97-AF65-F5344CB8AC3E}">
        <p14:creationId xmlns:p14="http://schemas.microsoft.com/office/powerpoint/2010/main" val="107900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AC98A21-E624-4374-AB65-BF07A7DE7F17}"/>
              </a:ext>
            </a:extLst>
          </p:cNvPr>
          <p:cNvSpPr txBox="1">
            <a:spLocks/>
          </p:cNvSpPr>
          <p:nvPr/>
        </p:nvSpPr>
        <p:spPr>
          <a:xfrm>
            <a:off x="903208" y="2691551"/>
            <a:ext cx="10560676" cy="2618458"/>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a:p>
          <a:p>
            <a:pPr marL="0" indent="0" algn="ctr">
              <a:buNone/>
            </a:pPr>
            <a:r>
              <a:rPr lang="en-US" sz="4000">
                <a:latin typeface="Gotham"/>
              </a:rPr>
              <a:t>Help Me Grow is Ohio's system of supports for pregnant women, caregivers with new babies, and families with young children with developmental delays and disabilities.</a:t>
            </a:r>
            <a:endParaRPr lang="en-US" sz="4000" i="1">
              <a:latin typeface="Gotham"/>
            </a:endParaRPr>
          </a:p>
        </p:txBody>
      </p:sp>
      <p:pic>
        <p:nvPicPr>
          <p:cNvPr id="2" name="Picture 4" descr="HelpMeGrow_White_CMYK.png">
            <a:extLst>
              <a:ext uri="{FF2B5EF4-FFF2-40B4-BE49-F238E27FC236}">
                <a16:creationId xmlns:a16="http://schemas.microsoft.com/office/drawing/2014/main" id="{F5744AB2-0299-46B3-B5D6-B25099AD4C4E}"/>
              </a:ext>
            </a:extLst>
          </p:cNvPr>
          <p:cNvPicPr>
            <a:picLocks noChangeAspect="1"/>
          </p:cNvPicPr>
          <p:nvPr/>
        </p:nvPicPr>
        <p:blipFill>
          <a:blip r:embed="rId3"/>
          <a:stretch>
            <a:fillRect/>
          </a:stretch>
        </p:blipFill>
        <p:spPr>
          <a:xfrm>
            <a:off x="3819525" y="511966"/>
            <a:ext cx="4552950" cy="2254519"/>
          </a:xfrm>
          <a:prstGeom prst="rect">
            <a:avLst/>
          </a:prstGeom>
        </p:spPr>
      </p:pic>
    </p:spTree>
    <p:extLst>
      <p:ext uri="{BB962C8B-B14F-4D97-AF65-F5344CB8AC3E}">
        <p14:creationId xmlns:p14="http://schemas.microsoft.com/office/powerpoint/2010/main" val="1772149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F746D463D41C44AFE6F1EB1AC1F23A" ma:contentTypeVersion="2" ma:contentTypeDescription="Create a new document." ma:contentTypeScope="" ma:versionID="b2182b2d12e392dca02a7b08d9b9a33c">
  <xsd:schema xmlns:xsd="http://www.w3.org/2001/XMLSchema" xmlns:xs="http://www.w3.org/2001/XMLSchema" xmlns:p="http://schemas.microsoft.com/office/2006/metadata/properties" xmlns:ns2="a5dff840-f0ba-436b-8ad5-2c0cb877204f" targetNamespace="http://schemas.microsoft.com/office/2006/metadata/properties" ma:root="true" ma:fieldsID="6fecb3ade8411f58756c1da1fbd189e4" ns2:_="">
    <xsd:import namespace="a5dff840-f0ba-436b-8ad5-2c0cb877204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ff840-f0ba-436b-8ad5-2c0cb8772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99D51-4C71-42BB-AB74-EC5CF9772A9E}">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484E31-DD49-4C16-958B-69ACE72CDA7C}">
  <ds:schemaRefs>
    <ds:schemaRef ds:uri="a5dff840-f0ba-436b-8ad5-2c0cb87720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055E78-970D-476E-A1FE-70E9059D48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5977</Words>
  <Application>Microsoft Office PowerPoint</Application>
  <PresentationFormat>Widescreen</PresentationFormat>
  <Paragraphs>505</Paragraphs>
  <Slides>62</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Calibri Light</vt:lpstr>
      <vt:lpstr>Century Gothic</vt:lpstr>
      <vt:lpstr>Century Schoolbook</vt:lpstr>
      <vt:lpstr>Georgia</vt:lpstr>
      <vt:lpstr>Gotham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Myers, Lori</dc:creator>
  <cp:lastModifiedBy>Dedino, Nathan</cp:lastModifiedBy>
  <cp:revision>6</cp:revision>
  <dcterms:created xsi:type="dcterms:W3CDTF">2021-01-26T18:52:34Z</dcterms:created>
  <dcterms:modified xsi:type="dcterms:W3CDTF">2021-03-09T19:20:59Z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0x0101004FF746D463D41C44AFE6F1EB1AC1F23A</vt:lpwstr>
  </property>
</Properties>
</file>